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70" r:id="rId3"/>
    <p:sldId id="264" r:id="rId4"/>
    <p:sldId id="263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a Martinelli Massaro" initials="CMM" lastIdx="3" clrIdx="0">
    <p:extLst>
      <p:ext uri="{19B8F6BF-5375-455C-9EA6-DF929625EA0E}">
        <p15:presenceInfo xmlns:p15="http://schemas.microsoft.com/office/powerpoint/2012/main" userId="381c8dcb640dee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9T00:20:52.383" idx="1">
    <p:pos x="3122" y="1661"/>
    <p:text>Eu deixaria apenas "plataforma na nuvem."</p:text>
    <p:extLst>
      <p:ext uri="{C676402C-5697-4E1C-873F-D02D1690AC5C}">
        <p15:threadingInfo xmlns:p15="http://schemas.microsoft.com/office/powerpoint/2012/main" timeZoneBias="180"/>
      </p:ext>
    </p:extLst>
  </p:cm>
  <p:cm authorId="1" dt="2020-05-29T00:21:23.155" idx="2">
    <p:pos x="3122" y="1797"/>
    <p:text>se é na nuvem, é pela internet, certo?</p:text>
    <p:extLst>
      <p:ext uri="{C676402C-5697-4E1C-873F-D02D1690AC5C}">
        <p15:threadingInfo xmlns:p15="http://schemas.microsoft.com/office/powerpoint/2012/main" timeZoneBias="180">
          <p15:parentCm authorId="1" idx="1"/>
        </p15:threadingInfo>
      </p:ext>
    </p:extLst>
  </p:cm>
  <p:cm authorId="1" dt="2020-05-29T00:29:05.300" idx="3">
    <p:pos x="1394" y="2813"/>
    <p:text>estava "rotacionamento", mas essa palavra não existe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10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78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38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018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89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73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00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35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0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77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778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82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avio&#10;&#10;Descrição gerada automaticamente">
            <a:extLst>
              <a:ext uri="{FF2B5EF4-FFF2-40B4-BE49-F238E27FC236}">
                <a16:creationId xmlns:a16="http://schemas.microsoft.com/office/drawing/2014/main" id="{CF592F1F-BDDC-43F2-8FD0-28C5055F8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9144000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24244F4-CFB0-442E-A7E7-302D0B47113E}"/>
              </a:ext>
            </a:extLst>
          </p:cNvPr>
          <p:cNvSpPr/>
          <p:nvPr/>
        </p:nvSpPr>
        <p:spPr>
          <a:xfrm>
            <a:off x="3624402" y="3429000"/>
            <a:ext cx="4962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rgbClr val="0070C0"/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ENTÃO, VAMOS LÁ?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E1511495-DC03-4AA8-9FC7-534DE00A96F9}"/>
              </a:ext>
            </a:extLst>
          </p:cNvPr>
          <p:cNvCxnSpPr/>
          <p:nvPr/>
        </p:nvCxnSpPr>
        <p:spPr>
          <a:xfrm>
            <a:off x="3444949" y="2912194"/>
            <a:ext cx="0" cy="16799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70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39A124A-921F-492C-A913-4688856D5052}"/>
              </a:ext>
            </a:extLst>
          </p:cNvPr>
          <p:cNvSpPr/>
          <p:nvPr/>
        </p:nvSpPr>
        <p:spPr>
          <a:xfrm>
            <a:off x="562470" y="1203044"/>
            <a:ext cx="34635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Webinar </a:t>
            </a:r>
            <a:r>
              <a:rPr lang="pt-BR" sz="2800" b="1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Fuse</a:t>
            </a:r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 </a:t>
            </a:r>
            <a:r>
              <a:rPr lang="pt-BR" sz="2800" b="1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IoT</a:t>
            </a:r>
            <a:endParaRPr lang="pt-BR" sz="2800" b="1" dirty="0">
              <a:solidFill>
                <a:schemeClr val="accent5">
                  <a:lumMod val="75000"/>
                </a:schemeClr>
              </a:solidFill>
              <a:latin typeface="Museo Slab 700" panose="02000000000000000000" pitchFamily="50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4A4546E-19A2-4C43-A7B6-7C8F4636781C}"/>
              </a:ext>
            </a:extLst>
          </p:cNvPr>
          <p:cNvSpPr/>
          <p:nvPr/>
        </p:nvSpPr>
        <p:spPr>
          <a:xfrm>
            <a:off x="562470" y="208428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800" b="1" dirty="0">
                <a:latin typeface="Museo Slab 300" panose="02000000000000000000" pitchFamily="50" charset="0"/>
                <a:ea typeface="Verdana" panose="020B0604030504040204" pitchFamily="34" charset="0"/>
                <a:cs typeface="Dubai Medium" panose="020B0604020202020204" pitchFamily="34" charset="-78"/>
              </a:rPr>
              <a:t>Internet das coisas?</a:t>
            </a:r>
          </a:p>
        </p:txBody>
      </p:sp>
      <p:pic>
        <p:nvPicPr>
          <p:cNvPr id="8" name="Imagem 7" descr="Uma imagem contendo segurando, homem, frente, azul&#10;&#10;Descrição gerada automaticamente">
            <a:extLst>
              <a:ext uri="{FF2B5EF4-FFF2-40B4-BE49-F238E27FC236}">
                <a16:creationId xmlns:a16="http://schemas.microsoft.com/office/drawing/2014/main" id="{1BE3D6BD-76F4-4B87-8618-F55EF6F32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144" y="1736130"/>
            <a:ext cx="4006651" cy="386995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29DBDFD-72EB-4F26-9A2D-1D148C6A59DD}"/>
              </a:ext>
            </a:extLst>
          </p:cNvPr>
          <p:cNvSpPr/>
          <p:nvPr/>
        </p:nvSpPr>
        <p:spPr>
          <a:xfrm>
            <a:off x="562470" y="2830806"/>
            <a:ext cx="26166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err="1">
                <a:latin typeface="Museo Slab 300" panose="02000000000000000000" pitchFamily="50" charset="0"/>
                <a:ea typeface="Verdana" panose="020B0604030504040204" pitchFamily="34" charset="0"/>
                <a:cs typeface="Dubai Medium" panose="020B0604020202020204" pitchFamily="34" charset="-78"/>
              </a:rPr>
              <a:t>IoT</a:t>
            </a:r>
            <a:r>
              <a:rPr lang="pt-BR" sz="2800" b="1" dirty="0">
                <a:latin typeface="Museo Slab 300" panose="02000000000000000000" pitchFamily="50" charset="0"/>
                <a:ea typeface="Verdana" panose="020B0604030504040204" pitchFamily="34" charset="0"/>
                <a:cs typeface="Dubai Medium" panose="020B0604020202020204" pitchFamily="34" charset="-78"/>
              </a:rPr>
              <a:t>?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39F40A0-8558-4FB8-8A1B-AC06EB2F50B7}"/>
              </a:ext>
            </a:extLst>
          </p:cNvPr>
          <p:cNvSpPr/>
          <p:nvPr/>
        </p:nvSpPr>
        <p:spPr>
          <a:xfrm>
            <a:off x="562470" y="3671107"/>
            <a:ext cx="25540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latin typeface="Museo Slab 300" panose="02000000000000000000" pitchFamily="50" charset="0"/>
                <a:ea typeface="Verdana" panose="020B0604030504040204" pitchFamily="34" charset="0"/>
                <a:cs typeface="Dubai Medium" panose="020B0604020202020204" pitchFamily="34" charset="-78"/>
              </a:rPr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373647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E69F9BC-D606-4BFC-99DB-0950806F6984}"/>
              </a:ext>
            </a:extLst>
          </p:cNvPr>
          <p:cNvSpPr/>
          <p:nvPr/>
        </p:nvSpPr>
        <p:spPr>
          <a:xfrm>
            <a:off x="562469" y="4190793"/>
            <a:ext cx="53031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200" b="1" dirty="0">
                <a:solidFill>
                  <a:srgbClr val="C00000"/>
                </a:solidFill>
                <a:latin typeface="Museo Slab 700" panose="02000000000000000000" pitchFamily="50" charset="0"/>
              </a:rPr>
              <a:t>Tá, mas por que estão falando tanto de </a:t>
            </a:r>
            <a:r>
              <a:rPr lang="pt-BR" sz="2200" b="1" dirty="0" err="1">
                <a:solidFill>
                  <a:srgbClr val="C00000"/>
                </a:solidFill>
                <a:latin typeface="Museo Slab 700" panose="02000000000000000000" pitchFamily="50" charset="0"/>
              </a:rPr>
              <a:t>IoT</a:t>
            </a:r>
            <a:r>
              <a:rPr lang="pt-BR" sz="2200" b="1" dirty="0">
                <a:solidFill>
                  <a:srgbClr val="C00000"/>
                </a:solidFill>
                <a:latin typeface="Museo Slab 700" panose="02000000000000000000" pitchFamily="50" charset="0"/>
              </a:rPr>
              <a:t>?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3323E7-77D0-4B8B-ACB4-0AE93116DDC9}"/>
              </a:ext>
            </a:extLst>
          </p:cNvPr>
          <p:cNvSpPr/>
          <p:nvPr/>
        </p:nvSpPr>
        <p:spPr>
          <a:xfrm>
            <a:off x="562469" y="1946771"/>
            <a:ext cx="6816525" cy="189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b="1" noProof="1">
                <a:latin typeface="Museo Slab 300" panose="02000000000000000000" pitchFamily="50" charset="0"/>
              </a:rPr>
              <a:t>É um conceito a respeito dos objetos físicos que se conectam e se comunicam por meio de sensores e softwares que transmitem seus dados para a rede, onde são analisados e transformados em informação.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FF22BDC-EB06-47A3-AC02-5747804D3267}"/>
              </a:ext>
            </a:extLst>
          </p:cNvPr>
          <p:cNvSpPr/>
          <p:nvPr/>
        </p:nvSpPr>
        <p:spPr>
          <a:xfrm>
            <a:off x="562470" y="1203044"/>
            <a:ext cx="25048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O que é </a:t>
            </a:r>
            <a:r>
              <a:rPr lang="pt-BR" sz="2800" b="1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IoT</a:t>
            </a:r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08220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3B0293-E589-472E-8B34-D4397582C054}"/>
              </a:ext>
            </a:extLst>
          </p:cNvPr>
          <p:cNvSpPr/>
          <p:nvPr/>
        </p:nvSpPr>
        <p:spPr>
          <a:xfrm>
            <a:off x="576245" y="1108311"/>
            <a:ext cx="3095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Mercado de </a:t>
            </a:r>
            <a:r>
              <a:rPr lang="pt-BR" sz="2800" b="1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IoT</a:t>
            </a:r>
            <a:endParaRPr lang="pt-BR" sz="2800" b="1" dirty="0">
              <a:solidFill>
                <a:schemeClr val="accent5">
                  <a:lumMod val="75000"/>
                </a:schemeClr>
              </a:solidFill>
              <a:latin typeface="Museo Slab 700" panose="02000000000000000000" pitchFamily="50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7B861B-D7E2-4685-A31B-B8D713EDA0EB}"/>
              </a:ext>
            </a:extLst>
          </p:cNvPr>
          <p:cNvSpPr txBox="1"/>
          <p:nvPr/>
        </p:nvSpPr>
        <p:spPr>
          <a:xfrm>
            <a:off x="576246" y="2759813"/>
            <a:ext cx="3557066" cy="846386"/>
          </a:xfrm>
          <a:prstGeom prst="rect">
            <a:avLst/>
          </a:prstGeom>
          <a:noFill/>
          <a:ln w="12700">
            <a:noFill/>
          </a:ln>
          <a:effectLst>
            <a:softEdge rad="10033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300" b="1" dirty="0">
                <a:latin typeface="Museo Slab 700" panose="02000000000000000000" pitchFamily="50" charset="0"/>
              </a:rPr>
              <a:t>Mercado de IoT deve ultrapassar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US$ 30 bilhões na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América Latina até 2023</a:t>
            </a:r>
          </a:p>
          <a:p>
            <a:r>
              <a:rPr lang="pt-BR" sz="1000" dirty="0">
                <a:latin typeface="Museo Slab 300" panose="02000000000000000000" pitchFamily="50" charset="0"/>
              </a:rPr>
              <a:t>Fonte: </a:t>
            </a:r>
            <a:r>
              <a:rPr lang="pt-BR" sz="1000" dirty="0" err="1">
                <a:latin typeface="Museo Slab 300" panose="02000000000000000000" pitchFamily="50" charset="0"/>
              </a:rPr>
              <a:t>GlobalData</a:t>
            </a:r>
            <a:endParaRPr lang="pt-BR" sz="1000" dirty="0">
              <a:latin typeface="Museo Slab 300" panose="02000000000000000000" pitchFamily="50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CE804F-A6AC-4BF5-8FAF-383D5D17D567}"/>
              </a:ext>
            </a:extLst>
          </p:cNvPr>
          <p:cNvSpPr txBox="1"/>
          <p:nvPr/>
        </p:nvSpPr>
        <p:spPr>
          <a:xfrm>
            <a:off x="576245" y="4804598"/>
            <a:ext cx="4195313" cy="1046440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300" b="1" dirty="0">
                <a:latin typeface="Museo Slab 700" panose="02000000000000000000" pitchFamily="50" charset="0"/>
              </a:rPr>
              <a:t>Participação da receita da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conectividade na América Latina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representará 10% da receita total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do mercado da IoT até 2023</a:t>
            </a:r>
          </a:p>
          <a:p>
            <a:r>
              <a:rPr lang="pt-BR" sz="1000" dirty="0">
                <a:latin typeface="Museo Slab 300" panose="02000000000000000000" pitchFamily="50" charset="0"/>
              </a:rPr>
              <a:t>Fonte: </a:t>
            </a:r>
            <a:r>
              <a:rPr lang="pt-BR" sz="1000" dirty="0" err="1">
                <a:latin typeface="Museo Slab 300" panose="02000000000000000000" pitchFamily="50" charset="0"/>
              </a:rPr>
              <a:t>GlobalData</a:t>
            </a:r>
            <a:endParaRPr lang="pt-BR" sz="1000" dirty="0">
              <a:latin typeface="Museo Slab 300" panose="02000000000000000000" pitchFamily="50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3F2C06B-98DF-44AA-B6C4-284BB35190CD}"/>
              </a:ext>
            </a:extLst>
          </p:cNvPr>
          <p:cNvSpPr txBox="1"/>
          <p:nvPr/>
        </p:nvSpPr>
        <p:spPr>
          <a:xfrm>
            <a:off x="4052920" y="2759813"/>
            <a:ext cx="3530365" cy="646331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300" b="1" dirty="0">
                <a:latin typeface="Museo Slab 700" panose="02000000000000000000" pitchFamily="50" charset="0"/>
              </a:rPr>
              <a:t>IoT deverá somar receitas de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US$ 318 bilhões até 2023</a:t>
            </a:r>
          </a:p>
          <a:p>
            <a:r>
              <a:rPr lang="pt-BR" sz="1000" dirty="0">
                <a:latin typeface="Museo Slab 300" panose="02000000000000000000" pitchFamily="50" charset="0"/>
              </a:rPr>
              <a:t>Fonte: ABINC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209E68-5761-42A0-B687-281CC01C6CEA}"/>
              </a:ext>
            </a:extLst>
          </p:cNvPr>
          <p:cNvSpPr txBox="1"/>
          <p:nvPr/>
        </p:nvSpPr>
        <p:spPr>
          <a:xfrm>
            <a:off x="576246" y="3782206"/>
            <a:ext cx="3703281" cy="846386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300" b="1" dirty="0">
                <a:latin typeface="Museo Slab 700" panose="02000000000000000000" pitchFamily="50" charset="0"/>
              </a:rPr>
              <a:t>Brasil deve faturar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US$ 2,2 bilhões com o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mercado de IoT</a:t>
            </a:r>
          </a:p>
          <a:p>
            <a:r>
              <a:rPr lang="pt-BR" sz="1000" dirty="0">
                <a:latin typeface="Museo Slab 300" panose="02000000000000000000" pitchFamily="50" charset="0"/>
              </a:rPr>
              <a:t>Fonte: </a:t>
            </a:r>
            <a:r>
              <a:rPr lang="pt-BR" sz="1000" dirty="0" err="1">
                <a:latin typeface="Museo Slab 300" panose="02000000000000000000" pitchFamily="50" charset="0"/>
              </a:rPr>
              <a:t>Frost</a:t>
            </a:r>
            <a:r>
              <a:rPr lang="pt-BR" sz="1000" dirty="0">
                <a:latin typeface="Museo Slab 300" panose="02000000000000000000" pitchFamily="50" charset="0"/>
              </a:rPr>
              <a:t> &amp; Sullivan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782FC99-6BBA-478D-88E2-DE1A773606FE}"/>
              </a:ext>
            </a:extLst>
          </p:cNvPr>
          <p:cNvSpPr txBox="1"/>
          <p:nvPr/>
        </p:nvSpPr>
        <p:spPr>
          <a:xfrm>
            <a:off x="4052920" y="1807538"/>
            <a:ext cx="3889601" cy="846386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300" b="1" dirty="0">
                <a:latin typeface="Museo Slab 700" panose="02000000000000000000" pitchFamily="50" charset="0"/>
              </a:rPr>
              <a:t>IoT tem impacto de US$ 50 a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US$ 200 bilhões por ano até 2025,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cerca de 25% do PIB brasileiro</a:t>
            </a:r>
          </a:p>
          <a:p>
            <a:r>
              <a:rPr lang="pt-BR" sz="1000" dirty="0">
                <a:latin typeface="Museo Slab 300" panose="02000000000000000000" pitchFamily="50" charset="0"/>
              </a:rPr>
              <a:t>Fonte: Plano de Ação IoT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63947B-DE68-44B4-950C-98F77C31207F}"/>
              </a:ext>
            </a:extLst>
          </p:cNvPr>
          <p:cNvSpPr txBox="1"/>
          <p:nvPr/>
        </p:nvSpPr>
        <p:spPr>
          <a:xfrm>
            <a:off x="4052920" y="3782206"/>
            <a:ext cx="3703281" cy="846386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300" b="1" dirty="0">
                <a:latin typeface="Museo Slab 700" panose="02000000000000000000" pitchFamily="50" charset="0"/>
              </a:rPr>
              <a:t>Negócios em IoT passarão de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US$ 2,2 bilhões em 2019 para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US$ 3,3 bilhões em 2021</a:t>
            </a:r>
          </a:p>
          <a:p>
            <a:r>
              <a:rPr lang="pt-BR" sz="1000" dirty="0">
                <a:latin typeface="Museo Slab 300" panose="02000000000000000000" pitchFamily="50" charset="0"/>
              </a:rPr>
              <a:t>Fonte: </a:t>
            </a:r>
            <a:r>
              <a:rPr lang="pt-BR" sz="1000" dirty="0" err="1">
                <a:latin typeface="Museo Slab 300" panose="02000000000000000000" pitchFamily="50" charset="0"/>
              </a:rPr>
              <a:t>Inter-American</a:t>
            </a:r>
            <a:r>
              <a:rPr lang="pt-BR" sz="1000" dirty="0">
                <a:latin typeface="Museo Slab 300" panose="02000000000000000000" pitchFamily="50" charset="0"/>
              </a:rPr>
              <a:t> </a:t>
            </a:r>
            <a:r>
              <a:rPr lang="pt-BR" sz="1000" dirty="0" err="1">
                <a:latin typeface="Museo Slab 300" panose="02000000000000000000" pitchFamily="50" charset="0"/>
              </a:rPr>
              <a:t>Development</a:t>
            </a:r>
            <a:r>
              <a:rPr lang="pt-BR" sz="1000" dirty="0">
                <a:latin typeface="Museo Slab 300" panose="02000000000000000000" pitchFamily="50" charset="0"/>
              </a:rPr>
              <a:t> Bank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6F4D4EF-0DBB-44D4-9B29-4333E0F9FDB0}"/>
              </a:ext>
            </a:extLst>
          </p:cNvPr>
          <p:cNvSpPr txBox="1"/>
          <p:nvPr/>
        </p:nvSpPr>
        <p:spPr>
          <a:xfrm>
            <a:off x="585672" y="1807538"/>
            <a:ext cx="3703281" cy="846386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300" b="1" dirty="0">
                <a:latin typeface="Museo Slab 700" panose="02000000000000000000" pitchFamily="50" charset="0"/>
              </a:rPr>
              <a:t>O número de dispositivos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conectados chegará a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43 bilhões em 2023</a:t>
            </a:r>
          </a:p>
          <a:p>
            <a:r>
              <a:rPr lang="pt-BR" sz="1000" dirty="0">
                <a:latin typeface="Museo Slab 300" panose="02000000000000000000" pitchFamily="50" charset="0"/>
              </a:rPr>
              <a:t>Fonte: McKinsey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5EB87BA-E97D-42ED-B306-3AC7BB32940F}"/>
              </a:ext>
            </a:extLst>
          </p:cNvPr>
          <p:cNvSpPr txBox="1"/>
          <p:nvPr/>
        </p:nvSpPr>
        <p:spPr>
          <a:xfrm>
            <a:off x="4052920" y="4804598"/>
            <a:ext cx="3889601" cy="1046440"/>
          </a:xfrm>
          <a:prstGeom prst="rect">
            <a:avLst/>
          </a:prstGeom>
          <a:noFill/>
          <a:ln w="12700">
            <a:noFill/>
          </a:ln>
          <a:effectLst/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pt-BR" sz="1300" b="1" dirty="0">
                <a:latin typeface="Museo Slab 700" panose="02000000000000000000" pitchFamily="50" charset="0"/>
              </a:rPr>
              <a:t>Até 2022, 80% das principais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organizações desenvolverão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estratégias de negócios </a:t>
            </a:r>
            <a:br>
              <a:rPr lang="pt-BR" sz="1300" b="1" dirty="0">
                <a:latin typeface="Museo Slab 700" panose="02000000000000000000" pitchFamily="50" charset="0"/>
              </a:rPr>
            </a:br>
            <a:r>
              <a:rPr lang="pt-BR" sz="1300" b="1" dirty="0">
                <a:latin typeface="Museo Slab 700" panose="02000000000000000000" pitchFamily="50" charset="0"/>
              </a:rPr>
              <a:t>digitais em IoT</a:t>
            </a:r>
          </a:p>
          <a:p>
            <a:r>
              <a:rPr lang="pt-BR" sz="1000" dirty="0">
                <a:latin typeface="Museo Slab 300" panose="02000000000000000000" pitchFamily="50" charset="0"/>
              </a:rPr>
              <a:t>Fonte: Gartner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D6B52545-B1EA-4589-84A7-25DB4642BABA}"/>
              </a:ext>
            </a:extLst>
          </p:cNvPr>
          <p:cNvCxnSpPr/>
          <p:nvPr/>
        </p:nvCxnSpPr>
        <p:spPr>
          <a:xfrm>
            <a:off x="661434" y="2712188"/>
            <a:ext cx="6411432" cy="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E1A9FCD-6014-4091-B03E-A70C1675145D}"/>
              </a:ext>
            </a:extLst>
          </p:cNvPr>
          <p:cNvCxnSpPr/>
          <p:nvPr/>
        </p:nvCxnSpPr>
        <p:spPr>
          <a:xfrm>
            <a:off x="661434" y="3693263"/>
            <a:ext cx="6411432" cy="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9D3FE46-C43E-44F1-B350-260156201B1C}"/>
              </a:ext>
            </a:extLst>
          </p:cNvPr>
          <p:cNvCxnSpPr/>
          <p:nvPr/>
        </p:nvCxnSpPr>
        <p:spPr>
          <a:xfrm>
            <a:off x="661434" y="4702913"/>
            <a:ext cx="6411432" cy="0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DF349CCD-F0CE-4A99-BF0B-617BC1231D41}"/>
              </a:ext>
            </a:extLst>
          </p:cNvPr>
          <p:cNvCxnSpPr>
            <a:cxnSpLocks/>
          </p:cNvCxnSpPr>
          <p:nvPr/>
        </p:nvCxnSpPr>
        <p:spPr>
          <a:xfrm flipV="1">
            <a:off x="3809533" y="1807539"/>
            <a:ext cx="0" cy="3964611"/>
          </a:xfrm>
          <a:prstGeom prst="line">
            <a:avLst/>
          </a:prstGeom>
          <a:ln w="127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09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D075215-461D-4A12-A951-2CCB77C6FDFF}"/>
              </a:ext>
            </a:extLst>
          </p:cNvPr>
          <p:cNvSpPr/>
          <p:nvPr/>
        </p:nvSpPr>
        <p:spPr>
          <a:xfrm>
            <a:off x="576245" y="1108311"/>
            <a:ext cx="34928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Aplicações de </a:t>
            </a:r>
            <a:r>
              <a:rPr lang="pt-BR" sz="2800" b="1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IoT</a:t>
            </a:r>
            <a:endParaRPr lang="pt-BR" sz="2800" b="1" dirty="0">
              <a:solidFill>
                <a:schemeClr val="accent5">
                  <a:lumMod val="75000"/>
                </a:schemeClr>
              </a:solidFill>
              <a:latin typeface="Museo Slab 700" panose="02000000000000000000" pitchFamily="50" charset="0"/>
            </a:endParaRPr>
          </a:p>
        </p:txBody>
      </p:sp>
      <p:pic>
        <p:nvPicPr>
          <p:cNvPr id="81" name="Imagem 80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A4B6EFE2-BC4F-40F7-9C04-266BBB0FB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16" y="4180662"/>
            <a:ext cx="1816908" cy="1439368"/>
          </a:xfrm>
          <a:prstGeom prst="rect">
            <a:avLst/>
          </a:prstGeom>
        </p:spPr>
      </p:pic>
      <p:sp>
        <p:nvSpPr>
          <p:cNvPr id="82" name="Título 1">
            <a:extLst>
              <a:ext uri="{FF2B5EF4-FFF2-40B4-BE49-F238E27FC236}">
                <a16:creationId xmlns:a16="http://schemas.microsoft.com/office/drawing/2014/main" id="{7B22595D-558A-4ADB-AAFF-EA517C3FE813}"/>
              </a:ext>
            </a:extLst>
          </p:cNvPr>
          <p:cNvSpPr txBox="1">
            <a:spLocks/>
          </p:cNvSpPr>
          <p:nvPr/>
        </p:nvSpPr>
        <p:spPr>
          <a:xfrm>
            <a:off x="1257296" y="4394788"/>
            <a:ext cx="958283" cy="478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Bens de consumo</a:t>
            </a:r>
          </a:p>
        </p:txBody>
      </p: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6758F6E0-7295-4788-BAF4-4043C9A17ADD}"/>
              </a:ext>
            </a:extLst>
          </p:cNvPr>
          <p:cNvSpPr txBox="1"/>
          <p:nvPr/>
        </p:nvSpPr>
        <p:spPr>
          <a:xfrm>
            <a:off x="810352" y="4595571"/>
            <a:ext cx="406108" cy="45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5100"/>
                </a:solidFill>
              </a:rPr>
              <a:t>1</a:t>
            </a:r>
          </a:p>
        </p:txBody>
      </p:sp>
      <p:pic>
        <p:nvPicPr>
          <p:cNvPr id="78" name="Imagem 77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1AE3C4EE-0F70-434D-BBF7-B7738D9EBC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5" y="2774087"/>
            <a:ext cx="1816908" cy="1451166"/>
          </a:xfrm>
          <a:prstGeom prst="rect">
            <a:avLst/>
          </a:prstGeom>
        </p:spPr>
      </p:pic>
      <p:sp>
        <p:nvSpPr>
          <p:cNvPr id="79" name="Título 1">
            <a:extLst>
              <a:ext uri="{FF2B5EF4-FFF2-40B4-BE49-F238E27FC236}">
                <a16:creationId xmlns:a16="http://schemas.microsoft.com/office/drawing/2014/main" id="{FB5F995C-CC05-4BF0-94EC-C77CE0B59177}"/>
              </a:ext>
            </a:extLst>
          </p:cNvPr>
          <p:cNvSpPr txBox="1">
            <a:spLocks/>
          </p:cNvSpPr>
          <p:nvPr/>
        </p:nvSpPr>
        <p:spPr>
          <a:xfrm>
            <a:off x="1237800" y="3520135"/>
            <a:ext cx="958283" cy="478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E-Health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FEAD50D-60DB-41EF-841F-8BF441CC2BE6}"/>
              </a:ext>
            </a:extLst>
          </p:cNvPr>
          <p:cNvSpPr txBox="1"/>
          <p:nvPr/>
        </p:nvSpPr>
        <p:spPr>
          <a:xfrm>
            <a:off x="809851" y="3124309"/>
            <a:ext cx="406108" cy="45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FF9000"/>
                </a:solidFill>
              </a:rPr>
              <a:t>2</a:t>
            </a:r>
          </a:p>
        </p:txBody>
      </p:sp>
      <p:pic>
        <p:nvPicPr>
          <p:cNvPr id="75" name="Imagem 74" descr="Uma imagem contendo desenho, texto&#10;&#10;Descrição gerada automaticamente">
            <a:extLst>
              <a:ext uri="{FF2B5EF4-FFF2-40B4-BE49-F238E27FC236}">
                <a16:creationId xmlns:a16="http://schemas.microsoft.com/office/drawing/2014/main" id="{B885AF66-D9E6-404B-A297-05C9B736D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39" y="1907983"/>
            <a:ext cx="1439368" cy="1864100"/>
          </a:xfrm>
          <a:prstGeom prst="rect">
            <a:avLst/>
          </a:prstGeom>
        </p:spPr>
      </p:pic>
      <p:sp>
        <p:nvSpPr>
          <p:cNvPr id="76" name="Título 1">
            <a:extLst>
              <a:ext uri="{FF2B5EF4-FFF2-40B4-BE49-F238E27FC236}">
                <a16:creationId xmlns:a16="http://schemas.microsoft.com/office/drawing/2014/main" id="{0FC09050-9528-4116-BE02-A4C8881C5844}"/>
              </a:ext>
            </a:extLst>
          </p:cNvPr>
          <p:cNvSpPr txBox="1">
            <a:spLocks/>
          </p:cNvSpPr>
          <p:nvPr/>
        </p:nvSpPr>
        <p:spPr>
          <a:xfrm>
            <a:off x="1852273" y="2799422"/>
            <a:ext cx="958282" cy="478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Transporte</a:t>
            </a:r>
          </a:p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inteligente</a:t>
            </a: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14D81025-8099-45C9-A1F3-311582677EEE}"/>
              </a:ext>
            </a:extLst>
          </p:cNvPr>
          <p:cNvSpPr txBox="1"/>
          <p:nvPr/>
        </p:nvSpPr>
        <p:spPr>
          <a:xfrm>
            <a:off x="1862520" y="2023774"/>
            <a:ext cx="406108" cy="45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EBC400"/>
                </a:solidFill>
              </a:rPr>
              <a:t>3</a:t>
            </a:r>
          </a:p>
        </p:txBody>
      </p:sp>
      <p:pic>
        <p:nvPicPr>
          <p:cNvPr id="72" name="Imagem 71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2B158116-B71A-4DA3-BA8C-69B1D0227C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797" y="1907983"/>
            <a:ext cx="1439368" cy="1864100"/>
          </a:xfrm>
          <a:prstGeom prst="rect">
            <a:avLst/>
          </a:prstGeom>
        </p:spPr>
      </p:pic>
      <p:sp>
        <p:nvSpPr>
          <p:cNvPr id="73" name="Título 1">
            <a:extLst>
              <a:ext uri="{FF2B5EF4-FFF2-40B4-BE49-F238E27FC236}">
                <a16:creationId xmlns:a16="http://schemas.microsoft.com/office/drawing/2014/main" id="{F295099C-069D-4B90-91F0-BD42A9802EF4}"/>
              </a:ext>
            </a:extLst>
          </p:cNvPr>
          <p:cNvSpPr txBox="1">
            <a:spLocks/>
          </p:cNvSpPr>
          <p:nvPr/>
        </p:nvSpPr>
        <p:spPr>
          <a:xfrm>
            <a:off x="2788239" y="2800459"/>
            <a:ext cx="1083331" cy="478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Distribuição de energia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811D76B3-D0A5-4D72-8A68-BF008B26E6F6}"/>
              </a:ext>
            </a:extLst>
          </p:cNvPr>
          <p:cNvSpPr txBox="1"/>
          <p:nvPr/>
        </p:nvSpPr>
        <p:spPr>
          <a:xfrm>
            <a:off x="3304121" y="2024564"/>
            <a:ext cx="406108" cy="45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9FC914"/>
                </a:solidFill>
              </a:rPr>
              <a:t>4</a:t>
            </a:r>
          </a:p>
        </p:txBody>
      </p:sp>
      <p:pic>
        <p:nvPicPr>
          <p:cNvPr id="69" name="Imagem 68" descr="Uma imagem contendo desenho, placar&#10;&#10;Descrição gerada automaticamente">
            <a:extLst>
              <a:ext uri="{FF2B5EF4-FFF2-40B4-BE49-F238E27FC236}">
                <a16:creationId xmlns:a16="http://schemas.microsoft.com/office/drawing/2014/main" id="{7AA7D7EA-BA1E-4D51-80BD-31E6F26AC5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551" y="2774087"/>
            <a:ext cx="1828706" cy="1451166"/>
          </a:xfrm>
          <a:prstGeom prst="rect">
            <a:avLst/>
          </a:prstGeom>
        </p:spPr>
      </p:pic>
      <p:sp>
        <p:nvSpPr>
          <p:cNvPr id="70" name="Título 1">
            <a:extLst>
              <a:ext uri="{FF2B5EF4-FFF2-40B4-BE49-F238E27FC236}">
                <a16:creationId xmlns:a16="http://schemas.microsoft.com/office/drawing/2014/main" id="{EC7081D0-9BD7-45D2-BD02-4AD46FED1C26}"/>
              </a:ext>
            </a:extLst>
          </p:cNvPr>
          <p:cNvSpPr txBox="1">
            <a:spLocks/>
          </p:cNvSpPr>
          <p:nvPr/>
        </p:nvSpPr>
        <p:spPr>
          <a:xfrm>
            <a:off x="3361772" y="3486874"/>
            <a:ext cx="1083331" cy="478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Casas inteligentes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38968C52-901F-4245-BEC0-04C49C135812}"/>
              </a:ext>
            </a:extLst>
          </p:cNvPr>
          <p:cNvSpPr txBox="1"/>
          <p:nvPr/>
        </p:nvSpPr>
        <p:spPr>
          <a:xfrm>
            <a:off x="4424326" y="3106529"/>
            <a:ext cx="406108" cy="45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12B09B"/>
                </a:solidFill>
              </a:rPr>
              <a:t>5</a:t>
            </a:r>
          </a:p>
        </p:txBody>
      </p:sp>
      <p:pic>
        <p:nvPicPr>
          <p:cNvPr id="66" name="Imagem 6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FAAF7E5D-580E-4083-BA02-C487BA082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466" y="4179870"/>
            <a:ext cx="1840503" cy="1451166"/>
          </a:xfrm>
          <a:prstGeom prst="rect">
            <a:avLst/>
          </a:prstGeom>
        </p:spPr>
      </p:pic>
      <p:sp>
        <p:nvSpPr>
          <p:cNvPr id="67" name="Título 1">
            <a:extLst>
              <a:ext uri="{FF2B5EF4-FFF2-40B4-BE49-F238E27FC236}">
                <a16:creationId xmlns:a16="http://schemas.microsoft.com/office/drawing/2014/main" id="{C0D97E99-539C-47FA-AEB5-B02E4A1B259F}"/>
              </a:ext>
            </a:extLst>
          </p:cNvPr>
          <p:cNvSpPr txBox="1">
            <a:spLocks/>
          </p:cNvSpPr>
          <p:nvPr/>
        </p:nvSpPr>
        <p:spPr>
          <a:xfrm>
            <a:off x="3850407" y="4409591"/>
            <a:ext cx="1083331" cy="478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Distribuição </a:t>
            </a:r>
            <a:b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</a:br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e logística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74194505-9C60-45D1-84D4-AB20C4A2FFEC}"/>
              </a:ext>
            </a:extLst>
          </p:cNvPr>
          <p:cNvSpPr txBox="1"/>
          <p:nvPr/>
        </p:nvSpPr>
        <p:spPr>
          <a:xfrm>
            <a:off x="3436152" y="4588463"/>
            <a:ext cx="406108" cy="45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127EB0"/>
                </a:solidFill>
              </a:rPr>
              <a:t>6</a:t>
            </a:r>
          </a:p>
        </p:txBody>
      </p:sp>
      <p:pic>
        <p:nvPicPr>
          <p:cNvPr id="63" name="Imagem 62" descr="Uma imagem contendo desenho&#10;&#10;Descrição gerada automaticamente">
            <a:extLst>
              <a:ext uri="{FF2B5EF4-FFF2-40B4-BE49-F238E27FC236}">
                <a16:creationId xmlns:a16="http://schemas.microsoft.com/office/drawing/2014/main" id="{432F0A64-E672-497E-8682-B9DF871AAF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72" y="4611010"/>
            <a:ext cx="1439368" cy="1828706"/>
          </a:xfrm>
          <a:prstGeom prst="rect">
            <a:avLst/>
          </a:prstGeom>
        </p:spPr>
      </p:pic>
      <p:sp>
        <p:nvSpPr>
          <p:cNvPr id="64" name="Título 1">
            <a:extLst>
              <a:ext uri="{FF2B5EF4-FFF2-40B4-BE49-F238E27FC236}">
                <a16:creationId xmlns:a16="http://schemas.microsoft.com/office/drawing/2014/main" id="{32E7EE35-DAB4-461C-B92D-AF8E7709CB45}"/>
              </a:ext>
            </a:extLst>
          </p:cNvPr>
          <p:cNvSpPr txBox="1">
            <a:spLocks/>
          </p:cNvSpPr>
          <p:nvPr/>
        </p:nvSpPr>
        <p:spPr>
          <a:xfrm>
            <a:off x="4421144" y="5108101"/>
            <a:ext cx="1083331" cy="478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Segurança pública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E4E0195-CE14-4F84-8E1D-C30A527DF3E2}"/>
              </a:ext>
            </a:extLst>
          </p:cNvPr>
          <p:cNvSpPr txBox="1"/>
          <p:nvPr/>
        </p:nvSpPr>
        <p:spPr>
          <a:xfrm>
            <a:off x="4528110" y="5652974"/>
            <a:ext cx="406108" cy="45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5053A3"/>
                </a:solidFill>
              </a:rPr>
              <a:t>7</a:t>
            </a:r>
          </a:p>
        </p:txBody>
      </p:sp>
      <p:pic>
        <p:nvPicPr>
          <p:cNvPr id="60" name="Imagem 59" descr="Uma imagem contendo desenho&#10;&#10;Descrição gerada automaticamente">
            <a:extLst>
              <a:ext uri="{FF2B5EF4-FFF2-40B4-BE49-F238E27FC236}">
                <a16:creationId xmlns:a16="http://schemas.microsoft.com/office/drawing/2014/main" id="{8426FFB8-1348-47F3-9A5E-29819AE887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741" y="4611010"/>
            <a:ext cx="1451166" cy="1828706"/>
          </a:xfrm>
          <a:prstGeom prst="rect">
            <a:avLst/>
          </a:prstGeom>
        </p:spPr>
      </p:pic>
      <p:sp>
        <p:nvSpPr>
          <p:cNvPr id="61" name="Título 1">
            <a:extLst>
              <a:ext uri="{FF2B5EF4-FFF2-40B4-BE49-F238E27FC236}">
                <a16:creationId xmlns:a16="http://schemas.microsoft.com/office/drawing/2014/main" id="{A210F945-90FC-4A8D-A71E-CFE2BC31A62E}"/>
              </a:ext>
            </a:extLst>
          </p:cNvPr>
          <p:cNvSpPr txBox="1">
            <a:spLocks/>
          </p:cNvSpPr>
          <p:nvPr/>
        </p:nvSpPr>
        <p:spPr>
          <a:xfrm>
            <a:off x="5471065" y="5081118"/>
            <a:ext cx="1083331" cy="478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Indústria e manufaruta</a:t>
            </a:r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FEEBA903-B4A2-4DE4-B7CC-D8A84629F3BF}"/>
              </a:ext>
            </a:extLst>
          </p:cNvPr>
          <p:cNvSpPr txBox="1"/>
          <p:nvPr/>
        </p:nvSpPr>
        <p:spPr>
          <a:xfrm>
            <a:off x="5985884" y="5651013"/>
            <a:ext cx="406108" cy="459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6939A3"/>
                </a:solidFill>
              </a:rPr>
              <a:t>8</a:t>
            </a:r>
          </a:p>
        </p:txBody>
      </p:sp>
      <p:pic>
        <p:nvPicPr>
          <p:cNvPr id="57" name="Imagem 56" descr="Uma imagem contendo desenho&#10;&#10;Descrição gerada automaticamente">
            <a:extLst>
              <a:ext uri="{FF2B5EF4-FFF2-40B4-BE49-F238E27FC236}">
                <a16:creationId xmlns:a16="http://schemas.microsoft.com/office/drawing/2014/main" id="{9C19C007-5EC8-4412-AD59-E97B31796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63" y="4162095"/>
            <a:ext cx="1816908" cy="1451166"/>
          </a:xfrm>
          <a:prstGeom prst="rect">
            <a:avLst/>
          </a:prstGeom>
        </p:spPr>
      </p:pic>
      <p:sp>
        <p:nvSpPr>
          <p:cNvPr id="58" name="Título 1">
            <a:extLst>
              <a:ext uri="{FF2B5EF4-FFF2-40B4-BE49-F238E27FC236}">
                <a16:creationId xmlns:a16="http://schemas.microsoft.com/office/drawing/2014/main" id="{77888677-5DDA-45C8-A3D8-580BD81BD291}"/>
              </a:ext>
            </a:extLst>
          </p:cNvPr>
          <p:cNvSpPr txBox="1">
            <a:spLocks/>
          </p:cNvSpPr>
          <p:nvPr/>
        </p:nvSpPr>
        <p:spPr>
          <a:xfrm>
            <a:off x="6147257" y="4269877"/>
            <a:ext cx="966405" cy="6950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Gestão da agricultura e recursos naturais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E0C0DB5-657F-453D-A797-1DFF520C414C}"/>
              </a:ext>
            </a:extLst>
          </p:cNvPr>
          <p:cNvSpPr txBox="1"/>
          <p:nvPr/>
        </p:nvSpPr>
        <p:spPr>
          <a:xfrm>
            <a:off x="7113662" y="4580421"/>
            <a:ext cx="406108" cy="459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A3399E"/>
                </a:solidFill>
              </a:rPr>
              <a:t>9</a:t>
            </a:r>
          </a:p>
        </p:txBody>
      </p:sp>
      <p:pic>
        <p:nvPicPr>
          <p:cNvPr id="54" name="Imagem 53" descr="Desenho de um cachorro&#10;&#10;Descrição gerada automaticamente">
            <a:extLst>
              <a:ext uri="{FF2B5EF4-FFF2-40B4-BE49-F238E27FC236}">
                <a16:creationId xmlns:a16="http://schemas.microsoft.com/office/drawing/2014/main" id="{5629CA76-02FC-41FA-98B0-FDB00682D4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884" y="2785885"/>
            <a:ext cx="1828706" cy="1439368"/>
          </a:xfrm>
          <a:prstGeom prst="rect">
            <a:avLst/>
          </a:prstGeom>
        </p:spPr>
      </p:pic>
      <p:sp>
        <p:nvSpPr>
          <p:cNvPr id="55" name="Título 1">
            <a:extLst>
              <a:ext uri="{FF2B5EF4-FFF2-40B4-BE49-F238E27FC236}">
                <a16:creationId xmlns:a16="http://schemas.microsoft.com/office/drawing/2014/main" id="{38C9E84E-2985-4641-872D-535516322B0E}"/>
              </a:ext>
            </a:extLst>
          </p:cNvPr>
          <p:cNvSpPr txBox="1">
            <a:spLocks/>
          </p:cNvSpPr>
          <p:nvPr/>
        </p:nvSpPr>
        <p:spPr>
          <a:xfrm>
            <a:off x="6225629" y="3505219"/>
            <a:ext cx="847422" cy="4780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Smart </a:t>
            </a:r>
          </a:p>
          <a:p>
            <a:pPr algn="ctr"/>
            <a:r>
              <a:rPr lang="pt-BR" sz="1000" b="1" noProof="1">
                <a:solidFill>
                  <a:schemeClr val="bg1"/>
                </a:solidFill>
                <a:latin typeface="Museo Slab 300" panose="02000000000000000000" pitchFamily="50" charset="0"/>
              </a:rPr>
              <a:t>cities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C65EA345-1AB9-41CD-B418-8304587FF8CF}"/>
              </a:ext>
            </a:extLst>
          </p:cNvPr>
          <p:cNvSpPr txBox="1"/>
          <p:nvPr/>
        </p:nvSpPr>
        <p:spPr>
          <a:xfrm>
            <a:off x="6959053" y="3106529"/>
            <a:ext cx="738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A3395E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99043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B6C0632-7B0D-4FAC-8082-C3F31D626685}"/>
              </a:ext>
            </a:extLst>
          </p:cNvPr>
          <p:cNvSpPr/>
          <p:nvPr/>
        </p:nvSpPr>
        <p:spPr>
          <a:xfrm>
            <a:off x="448655" y="1125943"/>
            <a:ext cx="30993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O futuro do </a:t>
            </a:r>
            <a:r>
              <a:rPr lang="pt-BR" sz="2800" b="1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IoT</a:t>
            </a:r>
            <a:endParaRPr lang="pt-BR" sz="2800" b="1" dirty="0">
              <a:solidFill>
                <a:schemeClr val="accent5">
                  <a:lumMod val="75000"/>
                </a:schemeClr>
              </a:solidFill>
              <a:latin typeface="Museo Slab 700" panose="02000000000000000000" pitchFamily="50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C472F8-1571-4033-83E1-EF418430A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6" y="3379987"/>
            <a:ext cx="3761248" cy="1156235"/>
          </a:xfrm>
          <a:prstGeom prst="rect">
            <a:avLst/>
          </a:prstGeom>
          <a:ln w="19050">
            <a:solidFill>
              <a:srgbClr val="0033CC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76B1E3C-F5EC-4E3C-B3D0-E2404EB18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786" y="3386317"/>
            <a:ext cx="3936968" cy="1149905"/>
          </a:xfrm>
          <a:prstGeom prst="rect">
            <a:avLst/>
          </a:prstGeom>
          <a:ln w="19050">
            <a:solidFill>
              <a:srgbClr val="0033CC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A7695F2-F7C1-4D13-9006-B6A542077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46" y="1864622"/>
            <a:ext cx="3761247" cy="1038296"/>
          </a:xfrm>
          <a:prstGeom prst="rect">
            <a:avLst/>
          </a:prstGeom>
          <a:ln w="19050">
            <a:solidFill>
              <a:srgbClr val="0033CC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32A0A07-90BD-45D3-84D7-B4B4B124E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0785" y="1864622"/>
            <a:ext cx="3081221" cy="1044384"/>
          </a:xfrm>
          <a:prstGeom prst="rect">
            <a:avLst/>
          </a:prstGeom>
          <a:ln w="19050">
            <a:solidFill>
              <a:srgbClr val="0033CC"/>
            </a:solidFill>
          </a:ln>
        </p:spPr>
      </p:pic>
    </p:spTree>
    <p:extLst>
      <p:ext uri="{BB962C8B-B14F-4D97-AF65-F5344CB8AC3E}">
        <p14:creationId xmlns:p14="http://schemas.microsoft.com/office/powerpoint/2010/main" val="422402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8E6B9338-5D17-4755-ACCD-4A323B24A58B}"/>
              </a:ext>
            </a:extLst>
          </p:cNvPr>
          <p:cNvSpPr/>
          <p:nvPr/>
        </p:nvSpPr>
        <p:spPr>
          <a:xfrm>
            <a:off x="2848225" y="3429000"/>
            <a:ext cx="5959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rgbClr val="0070C0"/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COMO ISSO FUNCIONA?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CBB4A8A-71FE-4129-9C4C-CE7AF51CFB1A}"/>
              </a:ext>
            </a:extLst>
          </p:cNvPr>
          <p:cNvCxnSpPr/>
          <p:nvPr/>
        </p:nvCxnSpPr>
        <p:spPr>
          <a:xfrm>
            <a:off x="2668772" y="2912194"/>
            <a:ext cx="0" cy="16799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158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391238A-25FA-45AD-87F2-601AD72B0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3" y="1377108"/>
            <a:ext cx="8226759" cy="37016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65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7094711-BCBC-476A-9C87-4178324AA9AE}"/>
              </a:ext>
            </a:extLst>
          </p:cNvPr>
          <p:cNvSpPr/>
          <p:nvPr/>
        </p:nvSpPr>
        <p:spPr>
          <a:xfrm>
            <a:off x="448655" y="1125943"/>
            <a:ext cx="18646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Sensores</a:t>
            </a:r>
          </a:p>
        </p:txBody>
      </p:sp>
      <p:pic>
        <p:nvPicPr>
          <p:cNvPr id="3" name="Picture 10" descr="Chaves de segurança sem contato | RE2 | SICK">
            <a:extLst>
              <a:ext uri="{FF2B5EF4-FFF2-40B4-BE49-F238E27FC236}">
                <a16:creationId xmlns:a16="http://schemas.microsoft.com/office/drawing/2014/main" id="{9C7F2823-1F85-447A-B048-5580CD2D2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32" y="1717010"/>
            <a:ext cx="2579810" cy="174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D24C2C5-1F96-42EC-BF78-56C1B99FBE68}"/>
              </a:ext>
            </a:extLst>
          </p:cNvPr>
          <p:cNvSpPr/>
          <p:nvPr/>
        </p:nvSpPr>
        <p:spPr>
          <a:xfrm>
            <a:off x="474432" y="1777040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Contato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6D7C214-747B-4622-9477-66D193864E32}"/>
              </a:ext>
            </a:extLst>
          </p:cNvPr>
          <p:cNvSpPr txBox="1"/>
          <p:nvPr/>
        </p:nvSpPr>
        <p:spPr>
          <a:xfrm>
            <a:off x="3424063" y="177704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Umidade</a:t>
            </a:r>
          </a:p>
        </p:txBody>
      </p:sp>
      <p:pic>
        <p:nvPicPr>
          <p:cNvPr id="6" name="Picture 6" descr="Kit Sensor de Umidade - Baú da Eletrônica">
            <a:extLst>
              <a:ext uri="{FF2B5EF4-FFF2-40B4-BE49-F238E27FC236}">
                <a16:creationId xmlns:a16="http://schemas.microsoft.com/office/drawing/2014/main" id="{797F197B-C9E4-4B2B-A29A-10B2FFA92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2790">
            <a:off x="3351006" y="2096078"/>
            <a:ext cx="1497389" cy="149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E5C709D-5FBD-4FCA-96EA-33C41FA58D26}"/>
              </a:ext>
            </a:extLst>
          </p:cNvPr>
          <p:cNvSpPr txBox="1"/>
          <p:nvPr/>
        </p:nvSpPr>
        <p:spPr>
          <a:xfrm>
            <a:off x="5430143" y="1778443"/>
            <a:ext cx="10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Pressão</a:t>
            </a:r>
          </a:p>
        </p:txBody>
      </p:sp>
      <p:pic>
        <p:nvPicPr>
          <p:cNvPr id="8" name="Picture 4" descr="Transductor de presión para tareas de producción P3IC-P3I | HBM">
            <a:extLst>
              <a:ext uri="{FF2B5EF4-FFF2-40B4-BE49-F238E27FC236}">
                <a16:creationId xmlns:a16="http://schemas.microsoft.com/office/drawing/2014/main" id="{268F006A-C02E-4907-8D24-EBF4B742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10997">
            <a:off x="5035514" y="2354647"/>
            <a:ext cx="2014238" cy="103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ED7CC5C-1B42-4CC8-A28C-03F34FD439EC}"/>
              </a:ext>
            </a:extLst>
          </p:cNvPr>
          <p:cNvSpPr txBox="1"/>
          <p:nvPr/>
        </p:nvSpPr>
        <p:spPr>
          <a:xfrm>
            <a:off x="214316" y="3810372"/>
            <a:ext cx="18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Luminosidade</a:t>
            </a:r>
          </a:p>
        </p:txBody>
      </p:sp>
      <p:pic>
        <p:nvPicPr>
          <p:cNvPr id="10" name="Picture 16" descr="Sensor de luminosidade LDR 5mm - Mitotes">
            <a:extLst>
              <a:ext uri="{FF2B5EF4-FFF2-40B4-BE49-F238E27FC236}">
                <a16:creationId xmlns:a16="http://schemas.microsoft.com/office/drawing/2014/main" id="{7E2C77A2-AEAC-4801-B086-39A09B3B9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87" y="4438949"/>
            <a:ext cx="1901150" cy="190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9268778-634D-4C9D-9634-C622C79E6E87}"/>
              </a:ext>
            </a:extLst>
          </p:cNvPr>
          <p:cNvSpPr txBox="1"/>
          <p:nvPr/>
        </p:nvSpPr>
        <p:spPr>
          <a:xfrm>
            <a:off x="2645863" y="3810372"/>
            <a:ext cx="168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Temperatura</a:t>
            </a:r>
          </a:p>
        </p:txBody>
      </p:sp>
      <p:pic>
        <p:nvPicPr>
          <p:cNvPr id="12" name="Picture 8" descr="Sonda de temperatura em aço inoxidável IP67 com cabo TG 8 - Sensit">
            <a:extLst>
              <a:ext uri="{FF2B5EF4-FFF2-40B4-BE49-F238E27FC236}">
                <a16:creationId xmlns:a16="http://schemas.microsoft.com/office/drawing/2014/main" id="{BBB3AC64-5CF5-470A-99FC-53CC7BE5E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77419" y="4087760"/>
            <a:ext cx="2141796" cy="2231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Sensor de Presença Frontal">
            <a:extLst>
              <a:ext uri="{FF2B5EF4-FFF2-40B4-BE49-F238E27FC236}">
                <a16:creationId xmlns:a16="http://schemas.microsoft.com/office/drawing/2014/main" id="{E1785F7D-9E32-4786-8978-DC6DF917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576" y="4413145"/>
            <a:ext cx="1769330" cy="17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5566EEE-743A-4A8C-B4D5-F33E1DF29DB6}"/>
              </a:ext>
            </a:extLst>
          </p:cNvPr>
          <p:cNvSpPr txBox="1"/>
          <p:nvPr/>
        </p:nvSpPr>
        <p:spPr>
          <a:xfrm>
            <a:off x="7091599" y="3859297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Presença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3CB54EB-1A12-47A5-9F3E-3D98CC10CC6A}"/>
              </a:ext>
            </a:extLst>
          </p:cNvPr>
          <p:cNvSpPr txBox="1"/>
          <p:nvPr/>
        </p:nvSpPr>
        <p:spPr>
          <a:xfrm>
            <a:off x="4764620" y="3810372"/>
            <a:ext cx="1769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Acelerômetro</a:t>
            </a:r>
          </a:p>
          <a:p>
            <a:pPr algn="ctr"/>
            <a:r>
              <a:rPr lang="pt-BR" b="1" dirty="0">
                <a:latin typeface="Museo Slab 300" panose="02000000000000000000" pitchFamily="50" charset="0"/>
              </a:rPr>
              <a:t>Giroscópio</a:t>
            </a:r>
          </a:p>
        </p:txBody>
      </p:sp>
      <p:pic>
        <p:nvPicPr>
          <p:cNvPr id="16" name="Picture 14" descr="Sensores – Acelerômetro MM7361 ou MMA7361 – Guia Arduino">
            <a:extLst>
              <a:ext uri="{FF2B5EF4-FFF2-40B4-BE49-F238E27FC236}">
                <a16:creationId xmlns:a16="http://schemas.microsoft.com/office/drawing/2014/main" id="{991025E5-96C6-47CE-A8E2-BDB9727FF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061" y="4581306"/>
            <a:ext cx="1861823" cy="160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2B45C9E-44E0-4D55-8B80-35E161F67683}"/>
              </a:ext>
            </a:extLst>
          </p:cNvPr>
          <p:cNvSpPr txBox="1"/>
          <p:nvPr/>
        </p:nvSpPr>
        <p:spPr>
          <a:xfrm>
            <a:off x="7034982" y="1777040"/>
            <a:ext cx="16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Proximidade</a:t>
            </a:r>
          </a:p>
        </p:txBody>
      </p:sp>
      <p:pic>
        <p:nvPicPr>
          <p:cNvPr id="18" name="Picture 12" descr="Sensor Ultrassônico - HC-SR04 - Sensores - RoboCore">
            <a:extLst>
              <a:ext uri="{FF2B5EF4-FFF2-40B4-BE49-F238E27FC236}">
                <a16:creationId xmlns:a16="http://schemas.microsoft.com/office/drawing/2014/main" id="{FD2D9313-8995-40F6-AAED-444A0959E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2534">
            <a:off x="7047862" y="1887134"/>
            <a:ext cx="1856804" cy="18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A4E591A8-5FA5-4D9D-BF16-2944D89684AF}"/>
              </a:ext>
            </a:extLst>
          </p:cNvPr>
          <p:cNvCxnSpPr/>
          <p:nvPr/>
        </p:nvCxnSpPr>
        <p:spPr>
          <a:xfrm>
            <a:off x="3264193" y="1845757"/>
            <a:ext cx="0" cy="180121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84F98DC5-7C0F-434E-94D0-6CA51FD81E33}"/>
              </a:ext>
            </a:extLst>
          </p:cNvPr>
          <p:cNvCxnSpPr/>
          <p:nvPr/>
        </p:nvCxnSpPr>
        <p:spPr>
          <a:xfrm>
            <a:off x="5170965" y="1845757"/>
            <a:ext cx="0" cy="180121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3BAD100C-E081-41F7-8F46-89370783F0A5}"/>
              </a:ext>
            </a:extLst>
          </p:cNvPr>
          <p:cNvCxnSpPr/>
          <p:nvPr/>
        </p:nvCxnSpPr>
        <p:spPr>
          <a:xfrm>
            <a:off x="6787114" y="1845757"/>
            <a:ext cx="0" cy="180121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A4ED8D2B-2EE9-4C27-A69D-D711758DCAB7}"/>
              </a:ext>
            </a:extLst>
          </p:cNvPr>
          <p:cNvCxnSpPr>
            <a:cxnSpLocks/>
          </p:cNvCxnSpPr>
          <p:nvPr/>
        </p:nvCxnSpPr>
        <p:spPr>
          <a:xfrm>
            <a:off x="2395868" y="3901697"/>
            <a:ext cx="0" cy="243840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A42F4E4-F75D-49DF-96CD-97440017D503}"/>
              </a:ext>
            </a:extLst>
          </p:cNvPr>
          <p:cNvCxnSpPr>
            <a:cxnSpLocks/>
          </p:cNvCxnSpPr>
          <p:nvPr/>
        </p:nvCxnSpPr>
        <p:spPr>
          <a:xfrm>
            <a:off x="4572000" y="3914062"/>
            <a:ext cx="0" cy="243840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F5B1C56-99C8-4822-94DE-EE722D005CBC}"/>
              </a:ext>
            </a:extLst>
          </p:cNvPr>
          <p:cNvCxnSpPr>
            <a:cxnSpLocks/>
          </p:cNvCxnSpPr>
          <p:nvPr/>
        </p:nvCxnSpPr>
        <p:spPr>
          <a:xfrm>
            <a:off x="6787114" y="3952172"/>
            <a:ext cx="0" cy="243840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5059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9B5FEE-DA8F-4494-8AA5-A45BB402B33A}"/>
              </a:ext>
            </a:extLst>
          </p:cNvPr>
          <p:cNvSpPr/>
          <p:nvPr/>
        </p:nvSpPr>
        <p:spPr>
          <a:xfrm>
            <a:off x="448655" y="1125943"/>
            <a:ext cx="18111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Kits DEV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7B1A159-B828-4E50-86EE-335F759FB1E9}"/>
              </a:ext>
            </a:extLst>
          </p:cNvPr>
          <p:cNvSpPr txBox="1"/>
          <p:nvPr/>
        </p:nvSpPr>
        <p:spPr>
          <a:xfrm>
            <a:off x="448655" y="3354569"/>
            <a:ext cx="2800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Museo Slab 300" panose="02000000000000000000" pitchFamily="50" charset="0"/>
              </a:rPr>
              <a:t>Node MCU WiFi ESP8266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2E1E87-446F-43D5-95C7-9455421F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71" y="1818150"/>
            <a:ext cx="2906778" cy="148568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96E265-C46B-43F6-BC3D-787D36ECBFD5}"/>
              </a:ext>
            </a:extLst>
          </p:cNvPr>
          <p:cNvSpPr txBox="1"/>
          <p:nvPr/>
        </p:nvSpPr>
        <p:spPr>
          <a:xfrm>
            <a:off x="4124882" y="3354569"/>
            <a:ext cx="1043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latin typeface="Museo Slab 300" panose="02000000000000000000" pitchFamily="50" charset="0"/>
              </a:rPr>
              <a:t>Arduino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D04100-FA93-4C9B-A504-C95CA497D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882" y="1814190"/>
            <a:ext cx="2094614" cy="1489647"/>
          </a:xfrm>
          <a:prstGeom prst="rect">
            <a:avLst/>
          </a:prstGeom>
        </p:spPr>
      </p:pic>
      <p:pic>
        <p:nvPicPr>
          <p:cNvPr id="7" name="Picture 4" descr="Raspberry Pi 4">
            <a:extLst>
              <a:ext uri="{FF2B5EF4-FFF2-40B4-BE49-F238E27FC236}">
                <a16:creationId xmlns:a16="http://schemas.microsoft.com/office/drawing/2014/main" id="{FB2D8F9A-59E0-47A5-9534-42A847ED6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9" y="3985429"/>
            <a:ext cx="3026789" cy="200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6D381DE-2BAC-4F20-96B6-B0010818668A}"/>
              </a:ext>
            </a:extLst>
          </p:cNvPr>
          <p:cNvSpPr txBox="1"/>
          <p:nvPr/>
        </p:nvSpPr>
        <p:spPr>
          <a:xfrm>
            <a:off x="474880" y="5904887"/>
            <a:ext cx="1472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>
                <a:latin typeface="Museo Slab 300" panose="02000000000000000000" pitchFamily="50" charset="0"/>
              </a:rPr>
              <a:t>Raspberry</a:t>
            </a:r>
            <a:r>
              <a:rPr lang="pt-BR" sz="1600" b="1" dirty="0">
                <a:solidFill>
                  <a:schemeClr val="bg1"/>
                </a:solidFill>
                <a:latin typeface="Roboto"/>
              </a:rPr>
              <a:t> PI</a:t>
            </a:r>
          </a:p>
        </p:txBody>
      </p:sp>
      <p:pic>
        <p:nvPicPr>
          <p:cNvPr id="9" name="Picture 2" descr="mangOH® - open source IoT end-to-end platform">
            <a:extLst>
              <a:ext uri="{FF2B5EF4-FFF2-40B4-BE49-F238E27FC236}">
                <a16:creationId xmlns:a16="http://schemas.microsoft.com/office/drawing/2014/main" id="{D43636E0-1053-44FD-8460-85301DC6A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928" y="3929023"/>
            <a:ext cx="3321255" cy="187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986A5F6-CE85-46E8-85F1-15494248B97B}"/>
              </a:ext>
            </a:extLst>
          </p:cNvPr>
          <p:cNvSpPr txBox="1"/>
          <p:nvPr/>
        </p:nvSpPr>
        <p:spPr>
          <a:xfrm>
            <a:off x="3944737" y="5930678"/>
            <a:ext cx="1580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err="1">
                <a:latin typeface="Museo Slab 300" panose="02000000000000000000" pitchFamily="50" charset="0"/>
              </a:rPr>
              <a:t>MangOH</a:t>
            </a:r>
            <a:r>
              <a:rPr lang="pt-BR" sz="1600" b="1" dirty="0">
                <a:latin typeface="Museo Slab 300" panose="02000000000000000000" pitchFamily="50" charset="0"/>
              </a:rPr>
              <a:t> </a:t>
            </a:r>
            <a:r>
              <a:rPr lang="pt-BR" sz="1600" b="1" dirty="0" err="1">
                <a:latin typeface="Museo Slab 300" panose="02000000000000000000" pitchFamily="50" charset="0"/>
              </a:rPr>
              <a:t>Red</a:t>
            </a:r>
            <a:endParaRPr lang="pt-BR" sz="1600" b="1" dirty="0">
              <a:latin typeface="Museo Slab 300" panose="02000000000000000000" pitchFamily="50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C851586-FCD9-44CE-B328-81A95A589ACF}"/>
              </a:ext>
            </a:extLst>
          </p:cNvPr>
          <p:cNvSpPr/>
          <p:nvPr/>
        </p:nvSpPr>
        <p:spPr>
          <a:xfrm>
            <a:off x="6981283" y="5068903"/>
            <a:ext cx="20946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u="sng" dirty="0">
                <a:solidFill>
                  <a:srgbClr val="C00000"/>
                </a:solidFill>
                <a:latin typeface="Museo Slab 300" panose="02000000000000000000" pitchFamily="50" charset="0"/>
              </a:rPr>
              <a:t>Obs</a:t>
            </a:r>
            <a:r>
              <a:rPr lang="pt-BR" b="1" dirty="0">
                <a:solidFill>
                  <a:srgbClr val="C00000"/>
                </a:solidFill>
                <a:latin typeface="Museo Slab 300" panose="02000000000000000000" pitchFamily="50" charset="0"/>
              </a:rPr>
              <a:t>.: Essas placas só devem ser usadas para prototipação.</a:t>
            </a:r>
          </a:p>
        </p:txBody>
      </p:sp>
    </p:spTree>
    <p:extLst>
      <p:ext uri="{BB962C8B-B14F-4D97-AF65-F5344CB8AC3E}">
        <p14:creationId xmlns:p14="http://schemas.microsoft.com/office/powerpoint/2010/main" val="3476030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347D33D-D1D4-49AE-82D9-876C9BB4553A}"/>
              </a:ext>
            </a:extLst>
          </p:cNvPr>
          <p:cNvSpPr/>
          <p:nvPr/>
        </p:nvSpPr>
        <p:spPr>
          <a:xfrm>
            <a:off x="455900" y="1309865"/>
            <a:ext cx="6392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Inovação que gera mais resultados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9173DCD-8F31-4745-B949-06C41E469E48}"/>
              </a:ext>
            </a:extLst>
          </p:cNvPr>
          <p:cNvSpPr/>
          <p:nvPr/>
        </p:nvSpPr>
        <p:spPr>
          <a:xfrm>
            <a:off x="455901" y="2151727"/>
            <a:ext cx="378872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bg2">
                    <a:lumMod val="50000"/>
                  </a:schemeClr>
                </a:solidFill>
                <a:latin typeface="Museo Slab 3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A </a:t>
            </a:r>
            <a:r>
              <a:rPr lang="pt-BR" sz="2000" b="1" dirty="0" err="1">
                <a:solidFill>
                  <a:schemeClr val="bg2">
                    <a:lumMod val="50000"/>
                  </a:schemeClr>
                </a:solidFill>
                <a:latin typeface="Museo Slab 3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Fuse</a:t>
            </a:r>
            <a:r>
              <a:rPr lang="pt-BR" sz="2000" b="1" dirty="0">
                <a:solidFill>
                  <a:schemeClr val="bg2">
                    <a:lumMod val="50000"/>
                  </a:schemeClr>
                </a:solidFill>
                <a:latin typeface="Museo Slab 3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000" b="1" dirty="0" err="1">
                <a:solidFill>
                  <a:schemeClr val="bg2">
                    <a:lumMod val="50000"/>
                  </a:schemeClr>
                </a:solidFill>
                <a:latin typeface="Museo Slab 3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IoT</a:t>
            </a:r>
            <a:r>
              <a:rPr lang="pt-BR" sz="2000" b="1" dirty="0">
                <a:solidFill>
                  <a:schemeClr val="bg2">
                    <a:lumMod val="50000"/>
                  </a:schemeClr>
                </a:solidFill>
                <a:latin typeface="Museo Slab 3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  <a:latin typeface="Museo Slab 3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é uma startup integradora de soluções </a:t>
            </a:r>
            <a:r>
              <a:rPr lang="pt-BR" sz="2000" dirty="0" err="1">
                <a:solidFill>
                  <a:schemeClr val="bg2">
                    <a:lumMod val="50000"/>
                  </a:schemeClr>
                </a:solidFill>
                <a:latin typeface="Museo Slab 3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IoT</a:t>
            </a:r>
            <a:r>
              <a:rPr lang="pt-BR" sz="2000" dirty="0">
                <a:solidFill>
                  <a:schemeClr val="bg2">
                    <a:lumMod val="50000"/>
                  </a:schemeClr>
                </a:solidFill>
                <a:latin typeface="Museo Slab 3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 que entrega ecossistemas completos, do HW à aplicação, e que vai ajudar você e seus negócios a terem mais visão, segurança e controle, reduzindo os custos e aumentando os lucros!</a:t>
            </a:r>
          </a:p>
        </p:txBody>
      </p:sp>
      <p:pic>
        <p:nvPicPr>
          <p:cNvPr id="6" name="Imagem 5" descr="Uma imagem contendo tecido, mulher&#10;&#10;Descrição gerada automaticamente">
            <a:extLst>
              <a:ext uri="{FF2B5EF4-FFF2-40B4-BE49-F238E27FC236}">
                <a16:creationId xmlns:a16="http://schemas.microsoft.com/office/drawing/2014/main" id="{1A422CF2-56CB-4D1B-AFDD-1A3EF84DA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03" y="1984651"/>
            <a:ext cx="3733365" cy="335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A2F1354-FBB5-4EC0-9AA3-C24765CD4183}"/>
              </a:ext>
            </a:extLst>
          </p:cNvPr>
          <p:cNvSpPr/>
          <p:nvPr/>
        </p:nvSpPr>
        <p:spPr>
          <a:xfrm>
            <a:off x="448655" y="1125943"/>
            <a:ext cx="1649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Devices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CA1DE05-4A36-47D5-937D-8EB477A6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8" y="1699582"/>
            <a:ext cx="2565173" cy="173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3EA0971-8D0D-42CC-A0AA-94E8597CE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428" y="1699582"/>
            <a:ext cx="1365582" cy="13798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3A387AE-384B-4BE9-8A32-872F2501F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8031" y="1733409"/>
            <a:ext cx="2054022" cy="14684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D4C090C-D176-4D3E-B1D4-9069533AB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2966">
            <a:off x="2815376" y="3633754"/>
            <a:ext cx="1469823" cy="226666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641E382-88C4-4955-81F5-2E7AD0FF4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908" y="3872789"/>
            <a:ext cx="1838718" cy="133604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15AB09-1E5C-41EB-9495-31C724508D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5810" y="4341135"/>
            <a:ext cx="1889103" cy="13005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B34BBE5-B798-41A3-928D-62488AAF53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4475" y="3897565"/>
            <a:ext cx="1273041" cy="197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5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D9F6121-3B0A-42DD-ACD6-C5315856C6B0}"/>
              </a:ext>
            </a:extLst>
          </p:cNvPr>
          <p:cNvSpPr/>
          <p:nvPr/>
        </p:nvSpPr>
        <p:spPr>
          <a:xfrm>
            <a:off x="448655" y="1125943"/>
            <a:ext cx="3184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Aspectos Legais</a:t>
            </a:r>
          </a:p>
        </p:txBody>
      </p:sp>
      <p:pic>
        <p:nvPicPr>
          <p:cNvPr id="3" name="Picture 2" descr="rais-data-logo-anvisa-inmetro - Blog Rais - Viva Saudável">
            <a:extLst>
              <a:ext uri="{FF2B5EF4-FFF2-40B4-BE49-F238E27FC236}">
                <a16:creationId xmlns:a16="http://schemas.microsoft.com/office/drawing/2014/main" id="{4D0DC730-2DD4-4018-8CD5-7790E304F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56" y="1915232"/>
            <a:ext cx="2006036" cy="81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erviço Limitado Privado Anatel, Licença Homologação.">
            <a:extLst>
              <a:ext uri="{FF2B5EF4-FFF2-40B4-BE49-F238E27FC236}">
                <a16:creationId xmlns:a16="http://schemas.microsoft.com/office/drawing/2014/main" id="{FC034291-0125-468B-AF69-DB923503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727" y="1387553"/>
            <a:ext cx="2006036" cy="173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agoIO - Everynet LoRaWan Network">
            <a:extLst>
              <a:ext uri="{FF2B5EF4-FFF2-40B4-BE49-F238E27FC236}">
                <a16:creationId xmlns:a16="http://schemas.microsoft.com/office/drawing/2014/main" id="{7DAC60FF-A070-4D11-AD4A-56E2B277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798" y="1752392"/>
            <a:ext cx="1019019" cy="113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CE - Wikcionário">
            <a:extLst>
              <a:ext uri="{FF2B5EF4-FFF2-40B4-BE49-F238E27FC236}">
                <a16:creationId xmlns:a16="http://schemas.microsoft.com/office/drawing/2014/main" id="{117CD99C-7D84-46A5-A6D8-A59727D85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03" y="3610874"/>
            <a:ext cx="822129" cy="58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 descr="Comissão Federal de Comunicações – Wikipédia, a enciclopédia livre">
            <a:extLst>
              <a:ext uri="{FF2B5EF4-FFF2-40B4-BE49-F238E27FC236}">
                <a16:creationId xmlns:a16="http://schemas.microsoft.com/office/drawing/2014/main" id="{61A6596C-1880-419D-A1DB-69A91D1C9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45" y="3587389"/>
            <a:ext cx="791407" cy="66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IBSP – Instituto Brasileiro para Segurança do Paciente - O IBSP é ...">
            <a:extLst>
              <a:ext uri="{FF2B5EF4-FFF2-40B4-BE49-F238E27FC236}">
                <a16:creationId xmlns:a16="http://schemas.microsoft.com/office/drawing/2014/main" id="{CB4BCCAE-1D18-4976-A651-A9DBBE522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65" y="3388124"/>
            <a:ext cx="2182383" cy="93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ACREDITAÇÃO - CBA">
            <a:extLst>
              <a:ext uri="{FF2B5EF4-FFF2-40B4-BE49-F238E27FC236}">
                <a16:creationId xmlns:a16="http://schemas.microsoft.com/office/drawing/2014/main" id="{E66908C9-88B8-4594-B6C8-1686F7975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56" y="5109178"/>
            <a:ext cx="2182383" cy="62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ertificações e Acreditações na Saúde – Sensorweb">
            <a:extLst>
              <a:ext uri="{FF2B5EF4-FFF2-40B4-BE49-F238E27FC236}">
                <a16:creationId xmlns:a16="http://schemas.microsoft.com/office/drawing/2014/main" id="{E40D3A10-67C9-477C-8F5E-12CDFB90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983" y="5114490"/>
            <a:ext cx="1952346" cy="71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64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25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5ECBFA7-3C25-4F79-A2E0-0BAFA807159E}"/>
              </a:ext>
            </a:extLst>
          </p:cNvPr>
          <p:cNvSpPr/>
          <p:nvPr/>
        </p:nvSpPr>
        <p:spPr>
          <a:xfrm>
            <a:off x="448655" y="1125943"/>
            <a:ext cx="2918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Conectividade</a:t>
            </a:r>
          </a:p>
        </p:txBody>
      </p:sp>
      <p:pic>
        <p:nvPicPr>
          <p:cNvPr id="5" name="Picture 10" descr="Resultado de imagem para nb-iot logo&quot;">
            <a:extLst>
              <a:ext uri="{FF2B5EF4-FFF2-40B4-BE49-F238E27FC236}">
                <a16:creationId xmlns:a16="http://schemas.microsoft.com/office/drawing/2014/main" id="{82896BB0-1FDE-4418-84D7-0A68B8DD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55" y="1912784"/>
            <a:ext cx="2337075" cy="81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ultado de imagem para lora logo png&quot;">
            <a:extLst>
              <a:ext uri="{FF2B5EF4-FFF2-40B4-BE49-F238E27FC236}">
                <a16:creationId xmlns:a16="http://schemas.microsoft.com/office/drawing/2014/main" id="{43E2A3B5-2320-43B1-AFC5-88CE1FBA2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379" y="1649163"/>
            <a:ext cx="1473037" cy="147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sultado de imagem para zigbee logo ong&quot;">
            <a:extLst>
              <a:ext uri="{FF2B5EF4-FFF2-40B4-BE49-F238E27FC236}">
                <a16:creationId xmlns:a16="http://schemas.microsoft.com/office/drawing/2014/main" id="{1E92B19A-C76E-4492-BF57-396638F8A7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2" r="25473" b="16395"/>
          <a:stretch/>
        </p:blipFill>
        <p:spPr bwMode="auto">
          <a:xfrm>
            <a:off x="5113930" y="1740077"/>
            <a:ext cx="2853382" cy="115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do de imagem para sigfox logo png&quot;">
            <a:extLst>
              <a:ext uri="{FF2B5EF4-FFF2-40B4-BE49-F238E27FC236}">
                <a16:creationId xmlns:a16="http://schemas.microsoft.com/office/drawing/2014/main" id="{77AF9EE4-F6E9-45AF-8957-6D97B72E7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55" y="3316568"/>
            <a:ext cx="2639937" cy="8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esultado de imagem para blue thooh logo ong&quot;">
            <a:extLst>
              <a:ext uri="{FF2B5EF4-FFF2-40B4-BE49-F238E27FC236}">
                <a16:creationId xmlns:a16="http://schemas.microsoft.com/office/drawing/2014/main" id="{3765A279-07C1-4362-AA24-015E6B031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83" y="4720353"/>
            <a:ext cx="782731" cy="105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wifi logo ong&quot;">
            <a:extLst>
              <a:ext uri="{FF2B5EF4-FFF2-40B4-BE49-F238E27FC236}">
                <a16:creationId xmlns:a16="http://schemas.microsoft.com/office/drawing/2014/main" id="{4BE042D2-5570-4C0D-9DDD-53B7CCE1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57" y="3256304"/>
            <a:ext cx="1364414" cy="87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rfid logo ong&quot;">
            <a:extLst>
              <a:ext uri="{FF2B5EF4-FFF2-40B4-BE49-F238E27FC236}">
                <a16:creationId xmlns:a16="http://schemas.microsoft.com/office/drawing/2014/main" id="{10FDEF60-3CDA-4DD7-A93A-4BEA1650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653" y="4608446"/>
            <a:ext cx="1104521" cy="127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Resultado de imagem para rf id logo ong&quot;">
            <a:extLst>
              <a:ext uri="{FF2B5EF4-FFF2-40B4-BE49-F238E27FC236}">
                <a16:creationId xmlns:a16="http://schemas.microsoft.com/office/drawing/2014/main" id="{042A1990-FFF8-4E59-B3D8-ED668633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29" y="4608446"/>
            <a:ext cx="1090297" cy="108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Resultado de imagem para satelite logo png&quot;">
            <a:extLst>
              <a:ext uri="{FF2B5EF4-FFF2-40B4-BE49-F238E27FC236}">
                <a16:creationId xmlns:a16="http://schemas.microsoft.com/office/drawing/2014/main" id="{006860FB-45EB-46B6-A622-17D228F56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11" b="24773"/>
          <a:stretch/>
        </p:blipFill>
        <p:spPr bwMode="auto">
          <a:xfrm>
            <a:off x="3559174" y="3229316"/>
            <a:ext cx="2025652" cy="98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77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E419627-6EAA-4249-8F20-5BCFD74BC925}"/>
              </a:ext>
            </a:extLst>
          </p:cNvPr>
          <p:cNvSpPr/>
          <p:nvPr/>
        </p:nvSpPr>
        <p:spPr>
          <a:xfrm>
            <a:off x="448655" y="1125943"/>
            <a:ext cx="13115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Cloud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661EF9-ED1B-4147-8CF9-279410C079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4" b="25245"/>
          <a:stretch/>
        </p:blipFill>
        <p:spPr>
          <a:xfrm>
            <a:off x="381325" y="1867136"/>
            <a:ext cx="3453494" cy="12759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A2331FD-C69B-4D0A-AEF3-C2E424358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96403"/>
            <a:ext cx="1932150" cy="19321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749A45-6A28-4598-924B-535016441B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55" y="3810650"/>
            <a:ext cx="3077790" cy="110488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B3C595E-CEF9-407D-829B-5440559AB0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005" y="3895712"/>
            <a:ext cx="3827722" cy="93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8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685532B-7EF8-4568-A9FB-6B78F018C8B4}"/>
              </a:ext>
            </a:extLst>
          </p:cNvPr>
          <p:cNvSpPr/>
          <p:nvPr/>
        </p:nvSpPr>
        <p:spPr>
          <a:xfrm>
            <a:off x="448655" y="1125943"/>
            <a:ext cx="24456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Plataformas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A0C7C8A-AD78-4D0C-96B8-B1A7D696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86" y="1815940"/>
            <a:ext cx="4633424" cy="239226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Resultado de imagem para dashboard tagoio png&quot;">
            <a:extLst>
              <a:ext uri="{FF2B5EF4-FFF2-40B4-BE49-F238E27FC236}">
                <a16:creationId xmlns:a16="http://schemas.microsoft.com/office/drawing/2014/main" id="{B9ED5EF8-AEA4-4C0A-AAB3-609EB6EA0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429" y="4411621"/>
            <a:ext cx="4337141" cy="198544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1F38F4-8F7B-4BCB-9503-0FB6AB268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2426" y="2019352"/>
            <a:ext cx="3863894" cy="19854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242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251E5C8-81B4-47A9-B2CB-F380AD922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264" y="1266940"/>
            <a:ext cx="4877656" cy="273218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E80716A-7541-4387-A85C-E9CFD5AED108}"/>
              </a:ext>
            </a:extLst>
          </p:cNvPr>
          <p:cNvSpPr/>
          <p:nvPr/>
        </p:nvSpPr>
        <p:spPr>
          <a:xfrm>
            <a:off x="448655" y="1125943"/>
            <a:ext cx="24456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Plataformas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14A51F-7656-4BF4-ADF1-3EAC461E9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77" y="3216926"/>
            <a:ext cx="4674188" cy="26207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831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FB64D88-9B59-451E-B523-D2B7C6E7E0B1}"/>
              </a:ext>
            </a:extLst>
          </p:cNvPr>
          <p:cNvSpPr/>
          <p:nvPr/>
        </p:nvSpPr>
        <p:spPr>
          <a:xfrm>
            <a:off x="448655" y="1125943"/>
            <a:ext cx="24456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Plataformas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BA9FCC6-4DA1-4847-BFB2-0D12CFBF718A}"/>
              </a:ext>
            </a:extLst>
          </p:cNvPr>
          <p:cNvGrpSpPr/>
          <p:nvPr/>
        </p:nvGrpSpPr>
        <p:grpSpPr>
          <a:xfrm>
            <a:off x="448655" y="1948384"/>
            <a:ext cx="8346233" cy="3130360"/>
            <a:chOff x="398883" y="2054709"/>
            <a:chExt cx="8346233" cy="3130360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FC8F15CD-B08E-4D97-B91B-EF44B357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883" y="2054709"/>
              <a:ext cx="8346233" cy="3130360"/>
            </a:xfrm>
            <a:prstGeom prst="rect">
              <a:avLst/>
            </a:prstGeom>
          </p:spPr>
        </p:pic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297C14EC-6610-4475-8E98-98CB89E03898}"/>
                </a:ext>
              </a:extLst>
            </p:cNvPr>
            <p:cNvSpPr/>
            <p:nvPr/>
          </p:nvSpPr>
          <p:spPr>
            <a:xfrm>
              <a:off x="3246512" y="4797596"/>
              <a:ext cx="1655106" cy="185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7F2F293E-F3B0-4C9B-9C50-151109CFEC49}"/>
                </a:ext>
              </a:extLst>
            </p:cNvPr>
            <p:cNvSpPr/>
            <p:nvPr/>
          </p:nvSpPr>
          <p:spPr>
            <a:xfrm>
              <a:off x="3183924" y="2498554"/>
              <a:ext cx="486796" cy="4679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AFBF8488-A98E-4988-970E-E27C8765DC05}"/>
                </a:ext>
              </a:extLst>
            </p:cNvPr>
            <p:cNvSpPr/>
            <p:nvPr/>
          </p:nvSpPr>
          <p:spPr>
            <a:xfrm>
              <a:off x="3872392" y="2183949"/>
              <a:ext cx="458979" cy="185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70A93834-4AF0-407E-B71C-D3C5CEFD5CAF}"/>
                </a:ext>
              </a:extLst>
            </p:cNvPr>
            <p:cNvSpPr/>
            <p:nvPr/>
          </p:nvSpPr>
          <p:spPr>
            <a:xfrm>
              <a:off x="3183924" y="4177092"/>
              <a:ext cx="382482" cy="3704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ED6F31D6-DC07-42EB-BC9F-A2EB5D641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4289" y="3529980"/>
              <a:ext cx="457490" cy="179819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CF3003EB-791D-44E2-AE33-BDDB7218C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4289" y="3529980"/>
              <a:ext cx="486170" cy="179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8811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115DC63-AB21-42DD-A3BB-23D7C5F6D5D3}"/>
              </a:ext>
            </a:extLst>
          </p:cNvPr>
          <p:cNvSpPr/>
          <p:nvPr/>
        </p:nvSpPr>
        <p:spPr>
          <a:xfrm>
            <a:off x="4613227" y="3429000"/>
            <a:ext cx="37048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rgbClr val="0070C0"/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CASOS DE USO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3A83124-BEDC-4660-B09C-4C0A18918845}"/>
              </a:ext>
            </a:extLst>
          </p:cNvPr>
          <p:cNvCxnSpPr/>
          <p:nvPr/>
        </p:nvCxnSpPr>
        <p:spPr>
          <a:xfrm>
            <a:off x="4433774" y="2912194"/>
            <a:ext cx="0" cy="16799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70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A49944E-C5A0-473C-8363-918E271BA19C}"/>
              </a:ext>
            </a:extLst>
          </p:cNvPr>
          <p:cNvSpPr/>
          <p:nvPr/>
        </p:nvSpPr>
        <p:spPr>
          <a:xfrm>
            <a:off x="448655" y="1125943"/>
            <a:ext cx="26177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Temperatura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26B7810-CF43-416B-B228-41909B1CCCF5}"/>
              </a:ext>
            </a:extLst>
          </p:cNvPr>
          <p:cNvSpPr/>
          <p:nvPr/>
        </p:nvSpPr>
        <p:spPr>
          <a:xfrm>
            <a:off x="448656" y="1776251"/>
            <a:ext cx="6409344" cy="16752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500"/>
              </a:lnSpc>
            </a:pPr>
            <a:r>
              <a:rPr lang="pt-BR" dirty="0">
                <a:latin typeface="Museo Slab 300" panose="02000000000000000000" pitchFamily="50" charset="0"/>
              </a:rPr>
              <a:t>Soluções para controle de temperatura, umidade e contato seco. </a:t>
            </a:r>
          </a:p>
          <a:p>
            <a:pPr>
              <a:lnSpc>
                <a:spcPts val="2500"/>
              </a:lnSpc>
            </a:pPr>
            <a:r>
              <a:rPr lang="pt-BR" dirty="0">
                <a:latin typeface="Museo Slab 300" panose="02000000000000000000" pitchFamily="50" charset="0"/>
              </a:rPr>
              <a:t>Simplicidade de instalação, adequado para freezers industriais, comerciais, conservadoras de hospitais, clínicas, centros de pesquisa e cadeias de frio em geral.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D7A5E05-C305-4DF0-BB36-EE51E6B09404}"/>
              </a:ext>
            </a:extLst>
          </p:cNvPr>
          <p:cNvSpPr/>
          <p:nvPr/>
        </p:nvSpPr>
        <p:spPr>
          <a:xfrm>
            <a:off x="448655" y="3859688"/>
            <a:ext cx="6409345" cy="2357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  <a:latin typeface="Museo Slab 700" panose="02000000000000000000" pitchFamily="50" charset="0"/>
              </a:rPr>
              <a:t>Casos de uso: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600" b="1" dirty="0">
                <a:latin typeface="Museo Slab 300" panose="02000000000000000000" pitchFamily="50" charset="0"/>
              </a:rPr>
              <a:t>Conforto térmico em ambientes funcionais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600" b="1" dirty="0">
                <a:latin typeface="Museo Slab 300" panose="02000000000000000000" pitchFamily="50" charset="0"/>
              </a:rPr>
              <a:t>Maior eficiência energética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600" b="1" dirty="0">
                <a:latin typeface="Museo Slab 300" panose="02000000000000000000" pitchFamily="50" charset="0"/>
              </a:rPr>
              <a:t>Redução de perdas de medicamentos e vacinas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600" b="1" dirty="0">
                <a:latin typeface="Museo Slab 300" panose="02000000000000000000" pitchFamily="50" charset="0"/>
              </a:rPr>
              <a:t>Maior qualidade na conservação de alimentos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600" b="1" dirty="0">
                <a:latin typeface="Museo Slab 300" panose="02000000000000000000" pitchFamily="50" charset="0"/>
              </a:rPr>
              <a:t>Melhora no controle operacional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600" b="1" dirty="0">
                <a:latin typeface="Museo Slab 300" panose="02000000000000000000" pitchFamily="50" charset="0"/>
              </a:rPr>
              <a:t>Rastreabilidade de cadeia de frio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600" b="1" dirty="0">
                <a:latin typeface="Museo Slab 300" panose="02000000000000000000" pitchFamily="50" charset="0"/>
              </a:rPr>
              <a:t>Estações meteorológicas </a:t>
            </a:r>
          </a:p>
        </p:txBody>
      </p:sp>
      <p:pic>
        <p:nvPicPr>
          <p:cNvPr id="8" name="Imagem 7" descr="Uma imagem contendo xícara, mão, segurando, pequeno&#10;&#10;Descrição gerada automaticamente">
            <a:extLst>
              <a:ext uri="{FF2B5EF4-FFF2-40B4-BE49-F238E27FC236}">
                <a16:creationId xmlns:a16="http://schemas.microsoft.com/office/drawing/2014/main" id="{8D1CB406-135D-4DF3-B8C7-27C34BB11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76" y="1649163"/>
            <a:ext cx="2176853" cy="20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8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A6133D0-3494-46C2-85C4-2E9DB11620E3}"/>
              </a:ext>
            </a:extLst>
          </p:cNvPr>
          <p:cNvSpPr/>
          <p:nvPr/>
        </p:nvSpPr>
        <p:spPr>
          <a:xfrm>
            <a:off x="448655" y="1125943"/>
            <a:ext cx="2104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Utilidades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B5100CB-5393-462F-9D8C-47A583A2E779}"/>
              </a:ext>
            </a:extLst>
          </p:cNvPr>
          <p:cNvSpPr/>
          <p:nvPr/>
        </p:nvSpPr>
        <p:spPr>
          <a:xfrm>
            <a:off x="448656" y="1776251"/>
            <a:ext cx="627112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Museo Slab 300" panose="02000000000000000000" pitchFamily="50" charset="0"/>
              </a:rPr>
              <a:t>Soluções para medições de consumo de energia (</a:t>
            </a:r>
            <a:r>
              <a:rPr lang="pt-BR" dirty="0" err="1">
                <a:latin typeface="Museo Slab 300" panose="02000000000000000000" pitchFamily="50" charset="0"/>
              </a:rPr>
              <a:t>Kw</a:t>
            </a:r>
            <a:r>
              <a:rPr lang="pt-BR" dirty="0">
                <a:latin typeface="Museo Slab 300" panose="02000000000000000000" pitchFamily="50" charset="0"/>
              </a:rPr>
              <a:t>/h), gás (m³) e água (litros). </a:t>
            </a:r>
          </a:p>
          <a:p>
            <a:r>
              <a:rPr lang="pt-BR" dirty="0">
                <a:latin typeface="Museo Slab 300" panose="02000000000000000000" pitchFamily="50" charset="0"/>
              </a:rPr>
              <a:t>Monitore o consumo em tempo real, com total </a:t>
            </a:r>
            <a:br>
              <a:rPr lang="pt-BR" dirty="0">
                <a:latin typeface="Museo Slab 300" panose="02000000000000000000" pitchFamily="50" charset="0"/>
              </a:rPr>
            </a:br>
            <a:r>
              <a:rPr lang="pt-BR" dirty="0">
                <a:latin typeface="Museo Slab 300" panose="02000000000000000000" pitchFamily="50" charset="0"/>
              </a:rPr>
              <a:t>controle de seus gastos, relatórios e gráficos demonstrativos. Tome facilmente a decisão de atuar na economia ou na manutenção preventiva, por exemplo.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2B091A3-FD4A-4939-9232-D545254A21B1}"/>
              </a:ext>
            </a:extLst>
          </p:cNvPr>
          <p:cNvSpPr/>
          <p:nvPr/>
        </p:nvSpPr>
        <p:spPr>
          <a:xfrm>
            <a:off x="448655" y="3626274"/>
            <a:ext cx="6409345" cy="2803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  <a:latin typeface="Museo Slab 700" panose="02000000000000000000" pitchFamily="50" charset="0"/>
              </a:rPr>
              <a:t>Casos de uso: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Controle de consumo em condomínios inteligentes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Monitoração de consumo em indústrias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Separação de consumo em prédios públicos ou privados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Controle de gastos individuais em hotéis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Hidrômetros em residências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Controle em distribuidoras de água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Monitoração eficaz em fazendas solares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Medição de picos de consumo no comércio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Metalúrgicas, siderúrgicas e caldeiras de resfriamento</a:t>
            </a:r>
          </a:p>
        </p:txBody>
      </p:sp>
      <p:pic>
        <p:nvPicPr>
          <p:cNvPr id="11" name="Imagem 10" descr="Uma imagem contendo azul, diferente, grupo, mesa&#10;&#10;Descrição gerada automaticamente">
            <a:extLst>
              <a:ext uri="{FF2B5EF4-FFF2-40B4-BE49-F238E27FC236}">
                <a16:creationId xmlns:a16="http://schemas.microsoft.com/office/drawing/2014/main" id="{2DCF734B-EE15-48B0-AB86-B180219FB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76" y="1871898"/>
            <a:ext cx="2176853" cy="20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5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27F59A0-CC71-4C0E-B0DD-1E57F8C0F995}"/>
              </a:ext>
            </a:extLst>
          </p:cNvPr>
          <p:cNvSpPr/>
          <p:nvPr/>
        </p:nvSpPr>
        <p:spPr>
          <a:xfrm>
            <a:off x="3624402" y="3429000"/>
            <a:ext cx="4370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rgbClr val="0070C0"/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ONDE ATUAMOS?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9419F71-DA33-4F9F-B3AC-64BAF638F6DD}"/>
              </a:ext>
            </a:extLst>
          </p:cNvPr>
          <p:cNvCxnSpPr/>
          <p:nvPr/>
        </p:nvCxnSpPr>
        <p:spPr>
          <a:xfrm>
            <a:off x="3444949" y="2912194"/>
            <a:ext cx="0" cy="16799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56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2A998CA-0CCC-49C1-B79A-B945065252C5}"/>
              </a:ext>
            </a:extLst>
          </p:cNvPr>
          <p:cNvSpPr/>
          <p:nvPr/>
        </p:nvSpPr>
        <p:spPr>
          <a:xfrm>
            <a:off x="448655" y="1125943"/>
            <a:ext cx="2806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Rastreamento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ED4361A-A233-4B02-B317-C84F9D9F7C62}"/>
              </a:ext>
            </a:extLst>
          </p:cNvPr>
          <p:cNvSpPr/>
          <p:nvPr/>
        </p:nvSpPr>
        <p:spPr>
          <a:xfrm>
            <a:off x="448655" y="1776251"/>
            <a:ext cx="6271121" cy="2056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pt-BR" dirty="0">
                <a:latin typeface="Museo Slab 300" panose="02000000000000000000" pitchFamily="50" charset="0"/>
              </a:rPr>
              <a:t>Soluções com GPS conectado a internet que fornece localização para controle de ativos como veículos, </a:t>
            </a:r>
            <a:br>
              <a:rPr lang="pt-BR" dirty="0">
                <a:latin typeface="Museo Slab 300" panose="02000000000000000000" pitchFamily="50" charset="0"/>
              </a:rPr>
            </a:br>
            <a:r>
              <a:rPr lang="pt-BR" dirty="0">
                <a:latin typeface="Museo Slab 300" panose="02000000000000000000" pitchFamily="50" charset="0"/>
              </a:rPr>
              <a:t>pets, ferramentas, maquinários, funcionários e </a:t>
            </a:r>
            <a:br>
              <a:rPr lang="pt-BR" dirty="0">
                <a:latin typeface="Museo Slab 300" panose="02000000000000000000" pitchFamily="50" charset="0"/>
              </a:rPr>
            </a:br>
            <a:r>
              <a:rPr lang="pt-BR" dirty="0">
                <a:latin typeface="Museo Slab 300" panose="02000000000000000000" pitchFamily="50" charset="0"/>
              </a:rPr>
              <a:t>muito mais. Por meio de uma plataforma com mapa, saiba em tempo real ou por relatório histórico o rastreamento com informações precisas de:</a:t>
            </a:r>
          </a:p>
          <a:p>
            <a:pPr>
              <a:lnSpc>
                <a:spcPts val="2200"/>
              </a:lnSpc>
              <a:spcAft>
                <a:spcPts val="700"/>
              </a:spcAft>
            </a:pPr>
            <a:r>
              <a:rPr lang="pt-BR" dirty="0">
                <a:latin typeface="Museo Slab 300" panose="02000000000000000000" pitchFamily="50" charset="0"/>
              </a:rPr>
              <a:t>Data – Hora – Latitude – Longitude - Nível de bateria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DCF2AE2-60EB-4D58-AF3B-93554DA17F50}"/>
              </a:ext>
            </a:extLst>
          </p:cNvPr>
          <p:cNvSpPr/>
          <p:nvPr/>
        </p:nvSpPr>
        <p:spPr>
          <a:xfrm>
            <a:off x="448655" y="4242184"/>
            <a:ext cx="5101539" cy="2226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</a:pPr>
            <a:r>
              <a:rPr lang="pt-BR" b="1" dirty="0">
                <a:solidFill>
                  <a:srgbClr val="C00000"/>
                </a:solidFill>
                <a:latin typeface="Museo Slab 700" panose="02000000000000000000" pitchFamily="50" charset="0"/>
              </a:rPr>
              <a:t>Casos de uso:</a:t>
            </a:r>
            <a:endParaRPr lang="pt-BR" b="1" dirty="0">
              <a:latin typeface="Museo Slab 300" panose="02000000000000000000" pitchFamily="50" charset="0"/>
            </a:endParaRP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Controle logístico de transportadoras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Redução de custos operacionais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Redução de perdas e roubos – iscas de carga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Agilidade no rastreamento de “coisas” perdidas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Aumento da segurança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Melhora na qualidade dos serviços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Acompanhamento de frotas e entregas</a:t>
            </a:r>
          </a:p>
        </p:txBody>
      </p:sp>
      <p:pic>
        <p:nvPicPr>
          <p:cNvPr id="10" name="Imagem 9" descr="Uma imagem contendo vista, grama, espelho, foto&#10;&#10;Descrição gerada automaticamente">
            <a:extLst>
              <a:ext uri="{FF2B5EF4-FFF2-40B4-BE49-F238E27FC236}">
                <a16:creationId xmlns:a16="http://schemas.microsoft.com/office/drawing/2014/main" id="{6FC03695-BE2C-4CDD-BD87-21C40D8CD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76" y="1871899"/>
            <a:ext cx="2181081" cy="205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2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119CD91-7233-480F-944C-2F12A7961CA0}"/>
              </a:ext>
            </a:extLst>
          </p:cNvPr>
          <p:cNvSpPr/>
          <p:nvPr/>
        </p:nvSpPr>
        <p:spPr>
          <a:xfrm>
            <a:off x="448655" y="1125943"/>
            <a:ext cx="32399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Estacionamento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D6D52FE-1134-4DC6-8D17-DCCE5E772A6E}"/>
              </a:ext>
            </a:extLst>
          </p:cNvPr>
          <p:cNvSpPr/>
          <p:nvPr/>
        </p:nvSpPr>
        <p:spPr>
          <a:xfrm>
            <a:off x="448656" y="1776251"/>
            <a:ext cx="61435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Museo Slab 300" panose="02000000000000000000" pitchFamily="50" charset="0"/>
              </a:rPr>
              <a:t>Solução que fornece informações  para controle de vagas e contagem de veículos circulantes numa via.</a:t>
            </a:r>
          </a:p>
          <a:p>
            <a:r>
              <a:rPr lang="pt-BR" dirty="0">
                <a:latin typeface="Museo Slab 300" panose="02000000000000000000" pitchFamily="50" charset="0"/>
              </a:rPr>
              <a:t>Controlar vagas de estacionamentos ou locais proibidos, recebendo alertas em tempo real em caso de infração ou utilização da vaga. Saiba ainda, a quantidade de veículos circulantes.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173CD55-26C4-4DE9-A522-F59C635B0F75}"/>
              </a:ext>
            </a:extLst>
          </p:cNvPr>
          <p:cNvSpPr/>
          <p:nvPr/>
        </p:nvSpPr>
        <p:spPr>
          <a:xfrm>
            <a:off x="448655" y="3626274"/>
            <a:ext cx="6409345" cy="2633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  <a:latin typeface="Museo Slab 700" panose="02000000000000000000" pitchFamily="50" charset="0"/>
              </a:rPr>
              <a:t>Casos de uso: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Controle de vagas em:</a:t>
            </a:r>
          </a:p>
          <a:p>
            <a:pPr>
              <a:lnSpc>
                <a:spcPts val="2200"/>
              </a:lnSpc>
            </a:pPr>
            <a:r>
              <a:rPr lang="pt-BR" sz="1400" b="1" dirty="0">
                <a:latin typeface="Museo Slab 300" panose="02000000000000000000" pitchFamily="50" charset="0"/>
              </a:rPr>
              <a:t>      supermercados, shoppings, aeroportos</a:t>
            </a:r>
          </a:p>
          <a:p>
            <a:pPr>
              <a:lnSpc>
                <a:spcPts val="2200"/>
              </a:lnSpc>
            </a:pPr>
            <a:r>
              <a:rPr lang="pt-BR" sz="1400" b="1" dirty="0">
                <a:latin typeface="Museo Slab 300" panose="02000000000000000000" pitchFamily="50" charset="0"/>
              </a:rPr>
              <a:t>      locais públicos como parques e ruas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Redução de tempo na busca de uma vaga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Agilidade na tomada de decisão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Aumento da segurança local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Melhora na qualidade dos serviços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Economia de tempo e dinheiro</a:t>
            </a:r>
          </a:p>
        </p:txBody>
      </p:sp>
      <p:pic>
        <p:nvPicPr>
          <p:cNvPr id="9" name="Imagem 8" descr="Carro parado na rua&#10;&#10;Descrição gerada automaticamente">
            <a:extLst>
              <a:ext uri="{FF2B5EF4-FFF2-40B4-BE49-F238E27FC236}">
                <a16:creationId xmlns:a16="http://schemas.microsoft.com/office/drawing/2014/main" id="{24C81EC9-0A99-4F0F-9F0A-2778CE59B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406" y="1776251"/>
            <a:ext cx="2091793" cy="201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6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8136437-F983-463B-B36F-1C95F2A3E8D1}"/>
              </a:ext>
            </a:extLst>
          </p:cNvPr>
          <p:cNvSpPr/>
          <p:nvPr/>
        </p:nvSpPr>
        <p:spPr>
          <a:xfrm>
            <a:off x="448655" y="1125943"/>
            <a:ext cx="1835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Pecuária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F8860AC-EEAA-4E0E-ABF6-8B1803CED4B1}"/>
              </a:ext>
            </a:extLst>
          </p:cNvPr>
          <p:cNvSpPr/>
          <p:nvPr/>
        </p:nvSpPr>
        <p:spPr>
          <a:xfrm>
            <a:off x="448657" y="1776251"/>
            <a:ext cx="6026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Museo Slab 300" panose="02000000000000000000" pitchFamily="50" charset="0"/>
              </a:rPr>
              <a:t>A evolução do brinco eletrônico onde um device </a:t>
            </a:r>
            <a:r>
              <a:rPr lang="pt-BR" dirty="0" err="1">
                <a:latin typeface="Museo Slab 300" panose="02000000000000000000" pitchFamily="50" charset="0"/>
              </a:rPr>
              <a:t>IoT</a:t>
            </a:r>
            <a:r>
              <a:rPr lang="pt-BR" dirty="0">
                <a:latin typeface="Museo Slab 300" panose="02000000000000000000" pitchFamily="50" charset="0"/>
              </a:rPr>
              <a:t> conectado à internet monitora e rastreia gados de corte, além de trazer uma ampla base de dados históricos do rebanho através de plataforma em nuvem pela internet.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8535071-DEFE-40B7-98D4-3CBEBD0B212F}"/>
              </a:ext>
            </a:extLst>
          </p:cNvPr>
          <p:cNvSpPr/>
          <p:nvPr/>
        </p:nvSpPr>
        <p:spPr>
          <a:xfrm>
            <a:off x="448656" y="3456149"/>
            <a:ext cx="5314192" cy="2915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  <a:latin typeface="Museo Slab 700" panose="02000000000000000000" pitchFamily="50" charset="0"/>
              </a:rPr>
              <a:t>Casos de uso: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Localização de rebanhos em fazendas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Acompanhamento de engorda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Facilidade no manejo dos animais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Melhora na rotação de pastejo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Redução no tempo de abate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Informações do comportamento do animal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Redução de perdas e roubos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Maior segurança para a fazenda e seus funcionários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Dados e insights para veterinários e zootecnistas</a:t>
            </a:r>
            <a:endParaRPr lang="pt-BR" sz="1200" b="1" dirty="0">
              <a:latin typeface="Museo Slab 300" panose="02000000000000000000" pitchFamily="50" charset="0"/>
            </a:endParaRPr>
          </a:p>
        </p:txBody>
      </p:sp>
      <p:pic>
        <p:nvPicPr>
          <p:cNvPr id="9" name="Imagem 8" descr="Uma imagem contendo grama, edifício, rebanho, vista&#10;&#10;Descrição gerada automaticamente">
            <a:extLst>
              <a:ext uri="{FF2B5EF4-FFF2-40B4-BE49-F238E27FC236}">
                <a16:creationId xmlns:a16="http://schemas.microsoft.com/office/drawing/2014/main" id="{47C9E3C9-1A16-43FF-A9C8-99609E240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645" y="1776251"/>
            <a:ext cx="2174461" cy="207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4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55EF71F-F0F4-4B5C-9448-2566022930A3}"/>
              </a:ext>
            </a:extLst>
          </p:cNvPr>
          <p:cNvSpPr/>
          <p:nvPr/>
        </p:nvSpPr>
        <p:spPr>
          <a:xfrm>
            <a:off x="448655" y="1125943"/>
            <a:ext cx="23579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Agricultura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8BF4A16-C387-4B2D-989B-105B5053B8E7}"/>
              </a:ext>
            </a:extLst>
          </p:cNvPr>
          <p:cNvSpPr/>
          <p:nvPr/>
        </p:nvSpPr>
        <p:spPr>
          <a:xfrm>
            <a:off x="448657" y="1776251"/>
            <a:ext cx="60265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Museo Slab 300" panose="02000000000000000000" pitchFamily="50" charset="0"/>
              </a:rPr>
              <a:t>Tecnologia de ponta para agricultura de precisão para aumentar a gestão, produtividade e lucros para planejamento de safra de maneira mais assertiva, reduzindo custos e tempos de pesquisa.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BFCC539-925A-4A27-AB72-4B8FF98387C8}"/>
              </a:ext>
            </a:extLst>
          </p:cNvPr>
          <p:cNvSpPr/>
          <p:nvPr/>
        </p:nvSpPr>
        <p:spPr>
          <a:xfrm>
            <a:off x="448656" y="3243499"/>
            <a:ext cx="4718767" cy="2915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  <a:latin typeface="Museo Slab 700" panose="02000000000000000000" pitchFamily="50" charset="0"/>
              </a:rPr>
              <a:t>Casos de uso: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Agricultura de precisão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Estações climáticas - previsão meteorológica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Monitoração de umidade do solo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Controle de pragas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Controle de irrigação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Aplicações de insumos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Controle de estoque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Transporte e armazenamento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Melhoria e orientação do cultivo</a:t>
            </a:r>
          </a:p>
        </p:txBody>
      </p:sp>
      <p:pic>
        <p:nvPicPr>
          <p:cNvPr id="11" name="Imagem 10" descr="Uma imagem contendo grama, edifício, verde, vista&#10;&#10;Descrição gerada automaticamente">
            <a:extLst>
              <a:ext uri="{FF2B5EF4-FFF2-40B4-BE49-F238E27FC236}">
                <a16:creationId xmlns:a16="http://schemas.microsoft.com/office/drawing/2014/main" id="{D772EE99-3A28-477F-A0DD-223E4A682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53" y="1649163"/>
            <a:ext cx="2268513" cy="228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7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FAA2838-C8CA-44B4-9739-FD43B3C7CEAD}"/>
              </a:ext>
            </a:extLst>
          </p:cNvPr>
          <p:cNvSpPr/>
          <p:nvPr/>
        </p:nvSpPr>
        <p:spPr>
          <a:xfrm>
            <a:off x="448655" y="1125943"/>
            <a:ext cx="2343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Iluminação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301B72-F33F-42E2-9C36-E1C044EE2760}"/>
              </a:ext>
            </a:extLst>
          </p:cNvPr>
          <p:cNvSpPr/>
          <p:nvPr/>
        </p:nvSpPr>
        <p:spPr>
          <a:xfrm>
            <a:off x="448657" y="1776251"/>
            <a:ext cx="54417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Museo Slab 300" panose="02000000000000000000" pitchFamily="50" charset="0"/>
              </a:rPr>
              <a:t>Solução que fornece informações para controle de iluminação pública ou luminárias privadas.</a:t>
            </a:r>
          </a:p>
          <a:p>
            <a:r>
              <a:rPr lang="pt-BR" dirty="0">
                <a:latin typeface="Museo Slab 300" panose="02000000000000000000" pitchFamily="50" charset="0"/>
              </a:rPr>
              <a:t>Antecipar manutenções de troca de lâmpadas, </a:t>
            </a:r>
            <a:r>
              <a:rPr lang="pt-BR" dirty="0" err="1">
                <a:latin typeface="Museo Slab 300" panose="02000000000000000000" pitchFamily="50" charset="0"/>
              </a:rPr>
              <a:t>dimerizar</a:t>
            </a:r>
            <a:r>
              <a:rPr lang="pt-BR" dirty="0">
                <a:latin typeface="Museo Slab 300" panose="02000000000000000000" pitchFamily="50" charset="0"/>
              </a:rPr>
              <a:t> ou acionar a iluminação remotamente para diminuir custos e aumentar a segurança local.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D153466-89B6-413A-B810-5524B7698C21}"/>
              </a:ext>
            </a:extLst>
          </p:cNvPr>
          <p:cNvSpPr/>
          <p:nvPr/>
        </p:nvSpPr>
        <p:spPr>
          <a:xfrm>
            <a:off x="448655" y="3960000"/>
            <a:ext cx="4718767" cy="2069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  <a:latin typeface="Museo Slab 700" panose="02000000000000000000" pitchFamily="50" charset="0"/>
              </a:rPr>
              <a:t>Casos de uso:</a:t>
            </a:r>
          </a:p>
          <a:p>
            <a:pPr>
              <a:lnSpc>
                <a:spcPts val="2200"/>
              </a:lnSpc>
            </a:pPr>
            <a:r>
              <a:rPr lang="pt-BR" sz="1400" b="1" dirty="0">
                <a:latin typeface="Museo Slab 300" panose="02000000000000000000" pitchFamily="50" charset="0"/>
              </a:rPr>
              <a:t>Monitoração de luminárias em locais como: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Condomínios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Ruas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Estacionamentos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Parques</a:t>
            </a:r>
          </a:p>
          <a:p>
            <a:pPr marL="285750" indent="-285750">
              <a:lnSpc>
                <a:spcPts val="22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Estádios e ginásios</a:t>
            </a:r>
          </a:p>
        </p:txBody>
      </p:sp>
      <p:pic>
        <p:nvPicPr>
          <p:cNvPr id="9" name="Imagem 8" descr="Uma imagem contendo objeto, espelho, foto, vista&#10;&#10;Descrição gerada automaticamente">
            <a:extLst>
              <a:ext uri="{FF2B5EF4-FFF2-40B4-BE49-F238E27FC236}">
                <a16:creationId xmlns:a16="http://schemas.microsoft.com/office/drawing/2014/main" id="{865E0EAF-B24F-43C8-A50F-6635E5D87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341" y="1776251"/>
            <a:ext cx="2268513" cy="226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4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34F77B9-7524-46D0-873B-EBBCE74CB36B}"/>
              </a:ext>
            </a:extLst>
          </p:cNvPr>
          <p:cNvSpPr/>
          <p:nvPr/>
        </p:nvSpPr>
        <p:spPr>
          <a:xfrm>
            <a:off x="448655" y="1125943"/>
            <a:ext cx="18542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Vibração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90B141B-66D1-4201-B373-2524D057E1B9}"/>
              </a:ext>
            </a:extLst>
          </p:cNvPr>
          <p:cNvSpPr/>
          <p:nvPr/>
        </p:nvSpPr>
        <p:spPr>
          <a:xfrm>
            <a:off x="448657" y="1776251"/>
            <a:ext cx="58139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Museo Slab 300" panose="02000000000000000000" pitchFamily="50" charset="0"/>
              </a:rPr>
              <a:t>Solução que fornece informações de funcionamento de máquinas pelo padrão de vibração do motor.</a:t>
            </a:r>
          </a:p>
          <a:p>
            <a:r>
              <a:rPr lang="pt-BR" dirty="0">
                <a:latin typeface="Museo Slab 300" panose="02000000000000000000" pitchFamily="50" charset="0"/>
              </a:rPr>
              <a:t>Antecipar manutenções preventivas prevendo problemas ocasionados pela diferença no padrão de vibração, indicando a necessidade de troca de um rolamento por exemplo, ou indicação de funcionamento de uma máquina, com contagem de tempo de seu turno.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483FBEC-7F0F-43C5-A9DC-5203963A6697}"/>
              </a:ext>
            </a:extLst>
          </p:cNvPr>
          <p:cNvSpPr/>
          <p:nvPr/>
        </p:nvSpPr>
        <p:spPr>
          <a:xfrm>
            <a:off x="448655" y="3960000"/>
            <a:ext cx="5144071" cy="1995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  <a:latin typeface="Museo Slab 700" panose="02000000000000000000" pitchFamily="50" charset="0"/>
              </a:rPr>
              <a:t>Casos de uso:</a:t>
            </a:r>
          </a:p>
          <a:p>
            <a:pPr>
              <a:lnSpc>
                <a:spcPts val="2100"/>
              </a:lnSpc>
            </a:pPr>
            <a:r>
              <a:rPr lang="pt-BR" sz="1400" b="1" dirty="0">
                <a:latin typeface="Museo Slab 300" panose="02000000000000000000" pitchFamily="50" charset="0"/>
              </a:rPr>
              <a:t>Monitoração de funcionamento de maquinário em: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Indústrias ou fábricas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Condomínios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Restaurantes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Hotéis</a:t>
            </a:r>
          </a:p>
          <a:p>
            <a:pPr marL="285750" indent="-285750">
              <a:lnSpc>
                <a:spcPts val="2100"/>
              </a:lnSpc>
              <a:buFont typeface="Wingdings" panose="05000000000000000000" pitchFamily="2" charset="2"/>
              <a:buChar char="§"/>
            </a:pPr>
            <a:r>
              <a:rPr lang="pt-BR" sz="1400" b="1" dirty="0">
                <a:latin typeface="Museo Slab 300" panose="02000000000000000000" pitchFamily="50" charset="0"/>
              </a:rPr>
              <a:t>Oficinas</a:t>
            </a:r>
            <a:endParaRPr lang="pt-BR" sz="1200" b="1" dirty="0">
              <a:latin typeface="Museo Slab 300" panose="02000000000000000000" pitchFamily="50" charset="0"/>
            </a:endParaRPr>
          </a:p>
        </p:txBody>
      </p:sp>
      <p:pic>
        <p:nvPicPr>
          <p:cNvPr id="10" name="Imagem 9" descr="Uma imagem contendo no interior, janela, grande, edifício&#10;&#10;Descrição gerada automaticamente">
            <a:extLst>
              <a:ext uri="{FF2B5EF4-FFF2-40B4-BE49-F238E27FC236}">
                <a16:creationId xmlns:a16="http://schemas.microsoft.com/office/drawing/2014/main" id="{516FBDB5-6A6C-4DCD-B12D-F832947CC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67" y="1815661"/>
            <a:ext cx="2267176" cy="214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0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C70B204-699D-4699-918C-0FDCE0E752D4}"/>
              </a:ext>
            </a:extLst>
          </p:cNvPr>
          <p:cNvSpPr/>
          <p:nvPr/>
        </p:nvSpPr>
        <p:spPr>
          <a:xfrm>
            <a:off x="1455357" y="3429000"/>
            <a:ext cx="71316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rgbClr val="0070C0"/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VAMOS VER FUNCIONANDO?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7E1440F-3614-4077-8997-CA26F7CCB02D}"/>
              </a:ext>
            </a:extLst>
          </p:cNvPr>
          <p:cNvCxnSpPr/>
          <p:nvPr/>
        </p:nvCxnSpPr>
        <p:spPr>
          <a:xfrm>
            <a:off x="1275904" y="2912194"/>
            <a:ext cx="0" cy="16799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6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16B5B79-4556-46B3-A62E-D9E0790A829B}"/>
              </a:ext>
            </a:extLst>
          </p:cNvPr>
          <p:cNvSpPr/>
          <p:nvPr/>
        </p:nvSpPr>
        <p:spPr>
          <a:xfrm>
            <a:off x="5846603" y="3423684"/>
            <a:ext cx="2402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rgbClr val="0070C0"/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DÚVIDAS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904D0F4-FAE6-4EBD-BCB4-569A4C38DDAC}"/>
              </a:ext>
            </a:extLst>
          </p:cNvPr>
          <p:cNvCxnSpPr/>
          <p:nvPr/>
        </p:nvCxnSpPr>
        <p:spPr>
          <a:xfrm>
            <a:off x="5667150" y="2906878"/>
            <a:ext cx="0" cy="16799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1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6914568-5B78-4EDA-8BB2-19DEBA65E3EC}"/>
              </a:ext>
            </a:extLst>
          </p:cNvPr>
          <p:cNvSpPr/>
          <p:nvPr/>
        </p:nvSpPr>
        <p:spPr>
          <a:xfrm>
            <a:off x="537382" y="1906520"/>
            <a:ext cx="3211032" cy="2884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pt-BR" sz="1900" b="1" dirty="0">
                <a:latin typeface="Museo Slab 300" panose="02000000000000000000" pitchFamily="50" charset="0"/>
                <a:ea typeface="Roboto" panose="020B0604020202020204" charset="0"/>
              </a:rPr>
              <a:t>Habilitar o aluno para entender toda a cadeia de valor de </a:t>
            </a:r>
            <a:r>
              <a:rPr lang="pt-BR" sz="1900" b="1" dirty="0" err="1">
                <a:latin typeface="Museo Slab 300" panose="02000000000000000000" pitchFamily="50" charset="0"/>
                <a:ea typeface="Roboto" panose="020B0604020202020204" charset="0"/>
              </a:rPr>
              <a:t>IoT</a:t>
            </a:r>
            <a:r>
              <a:rPr lang="pt-BR" sz="1900" b="1" dirty="0">
                <a:latin typeface="Museo Slab 300" panose="02000000000000000000" pitchFamily="50" charset="0"/>
                <a:ea typeface="Roboto" panose="020B0604020202020204" charset="0"/>
              </a:rPr>
              <a:t>, fornecendo uma base sólida de conhecimento para a entrega de um produto final com qualidade e competitividade.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FE20DF4-7F7C-4A6F-B0FE-7CC19F496CA7}"/>
              </a:ext>
            </a:extLst>
          </p:cNvPr>
          <p:cNvGrpSpPr/>
          <p:nvPr/>
        </p:nvGrpSpPr>
        <p:grpSpPr>
          <a:xfrm>
            <a:off x="6183270" y="2116517"/>
            <a:ext cx="2673651" cy="1431493"/>
            <a:chOff x="6183270" y="2116517"/>
            <a:chExt cx="2673651" cy="1431493"/>
          </a:xfrm>
        </p:grpSpPr>
        <p:pic>
          <p:nvPicPr>
            <p:cNvPr id="18" name="Imagem 17" descr="Uma imagem contendo placar&#10;&#10;Descrição gerada automaticamente">
              <a:extLst>
                <a:ext uri="{FF2B5EF4-FFF2-40B4-BE49-F238E27FC236}">
                  <a16:creationId xmlns:a16="http://schemas.microsoft.com/office/drawing/2014/main" id="{8373FC2C-74E7-4BF9-ABEB-D2350356E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3270" y="2116517"/>
              <a:ext cx="2673651" cy="1431493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9D0DF5C4-2BE7-43F4-AC69-2B7B11C7F0EC}"/>
                </a:ext>
              </a:extLst>
            </p:cNvPr>
            <p:cNvSpPr/>
            <p:nvPr/>
          </p:nvSpPr>
          <p:spPr>
            <a:xfrm>
              <a:off x="6255511" y="2363525"/>
              <a:ext cx="164866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Ideação</a:t>
              </a:r>
            </a:p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Arquitetura</a:t>
              </a:r>
            </a:p>
            <a:p>
              <a:pPr algn="ctr">
                <a:defRPr/>
              </a:pPr>
              <a:r>
                <a:rPr lang="pt-BR" sz="1400" dirty="0" err="1">
                  <a:solidFill>
                    <a:schemeClr val="bg1"/>
                  </a:solidFill>
                  <a:latin typeface="Museo Slab 700" panose="02000000000000000000" pitchFamily="50" charset="0"/>
                </a:rPr>
                <a:t>Ecosistema</a:t>
              </a:r>
              <a:endParaRPr lang="pt-BR" sz="1400" dirty="0">
                <a:solidFill>
                  <a:schemeClr val="bg1"/>
                </a:solidFill>
                <a:latin typeface="Museo Slab 700" panose="02000000000000000000" pitchFamily="50" charset="0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0A027E8-38CE-4A4F-A6F4-AE679A77E9C0}"/>
              </a:ext>
            </a:extLst>
          </p:cNvPr>
          <p:cNvGrpSpPr/>
          <p:nvPr/>
        </p:nvGrpSpPr>
        <p:grpSpPr>
          <a:xfrm>
            <a:off x="3463465" y="3722260"/>
            <a:ext cx="2958600" cy="1668447"/>
            <a:chOff x="3463465" y="3722260"/>
            <a:chExt cx="2958600" cy="1668447"/>
          </a:xfrm>
        </p:grpSpPr>
        <p:pic>
          <p:nvPicPr>
            <p:cNvPr id="10" name="Imagem 9" descr="Uma imagem contendo placar, desenho, relógio&#10;&#10;Descrição gerada automaticamente">
              <a:extLst>
                <a:ext uri="{FF2B5EF4-FFF2-40B4-BE49-F238E27FC236}">
                  <a16:creationId xmlns:a16="http://schemas.microsoft.com/office/drawing/2014/main" id="{87F932A8-F327-48FC-84DC-154DEDAB5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465" y="3722260"/>
              <a:ext cx="2958600" cy="1668447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D474797C-5AE1-41E1-882D-23C7733448FF}"/>
                </a:ext>
              </a:extLst>
            </p:cNvPr>
            <p:cNvSpPr/>
            <p:nvPr/>
          </p:nvSpPr>
          <p:spPr>
            <a:xfrm>
              <a:off x="4749058" y="4254959"/>
              <a:ext cx="161102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Prototipagem</a:t>
              </a:r>
            </a:p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MVP</a:t>
              </a:r>
            </a:p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POC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0F3E3A7E-D874-456B-9689-0FBDC0F7F7AE}"/>
              </a:ext>
            </a:extLst>
          </p:cNvPr>
          <p:cNvGrpSpPr/>
          <p:nvPr/>
        </p:nvGrpSpPr>
        <p:grpSpPr>
          <a:xfrm>
            <a:off x="6360087" y="3348587"/>
            <a:ext cx="1600766" cy="2777800"/>
            <a:chOff x="6360087" y="3348587"/>
            <a:chExt cx="1600766" cy="2777800"/>
          </a:xfrm>
        </p:grpSpPr>
        <p:pic>
          <p:nvPicPr>
            <p:cNvPr id="12" name="Imagem 11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0E988200-4D69-4434-8FDB-10629C7D3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087" y="3348587"/>
              <a:ext cx="1600766" cy="2777800"/>
            </a:xfrm>
            <a:prstGeom prst="rect">
              <a:avLst/>
            </a:prstGeom>
          </p:spPr>
        </p:pic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198E3DC9-2411-4EA3-AB4E-BD0EE781994E}"/>
                </a:ext>
              </a:extLst>
            </p:cNvPr>
            <p:cNvSpPr/>
            <p:nvPr/>
          </p:nvSpPr>
          <p:spPr>
            <a:xfrm>
              <a:off x="6543589" y="3536709"/>
              <a:ext cx="1312993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Produção</a:t>
              </a:r>
            </a:p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Fabricação</a:t>
              </a:r>
            </a:p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Entrega</a:t>
              </a:r>
            </a:p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Modelo </a:t>
              </a:r>
            </a:p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de negócio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0F18C56-070D-4906-9B6F-01BD43F8A80E}"/>
              </a:ext>
            </a:extLst>
          </p:cNvPr>
          <p:cNvGrpSpPr/>
          <p:nvPr/>
        </p:nvGrpSpPr>
        <p:grpSpPr>
          <a:xfrm>
            <a:off x="4644482" y="968698"/>
            <a:ext cx="1611029" cy="2964169"/>
            <a:chOff x="4644482" y="968698"/>
            <a:chExt cx="1611029" cy="2964169"/>
          </a:xfrm>
        </p:grpSpPr>
        <p:pic>
          <p:nvPicPr>
            <p:cNvPr id="6" name="Imagem 5" descr="Uma imagem contendo relógio, desenho, placar&#10;&#10;Descrição gerada automaticamente">
              <a:extLst>
                <a:ext uri="{FF2B5EF4-FFF2-40B4-BE49-F238E27FC236}">
                  <a16:creationId xmlns:a16="http://schemas.microsoft.com/office/drawing/2014/main" id="{E600B66D-4909-4ABF-BC87-CBC3E5CD9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482" y="968698"/>
              <a:ext cx="1611029" cy="2964169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5AC6C4C-C750-449E-AD0C-4182CD585204}"/>
                </a:ext>
              </a:extLst>
            </p:cNvPr>
            <p:cNvSpPr/>
            <p:nvPr/>
          </p:nvSpPr>
          <p:spPr>
            <a:xfrm>
              <a:off x="4644482" y="2490800"/>
              <a:ext cx="1611029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P&amp;D</a:t>
              </a:r>
            </a:p>
            <a:p>
              <a:pPr algn="ctr">
                <a:defRPr/>
              </a:pP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Definição </a:t>
              </a:r>
              <a:b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</a:br>
              <a:r>
                <a:rPr lang="pt-BR" sz="1400" dirty="0">
                  <a:solidFill>
                    <a:schemeClr val="bg1"/>
                  </a:solidFill>
                  <a:latin typeface="Museo Slab 700" panose="02000000000000000000" pitchFamily="50" charset="0"/>
                </a:rPr>
                <a:t>de escopo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91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B312046-8E4B-4AC0-8E62-A46634F5F53F}"/>
              </a:ext>
            </a:extLst>
          </p:cNvPr>
          <p:cNvSpPr/>
          <p:nvPr/>
        </p:nvSpPr>
        <p:spPr>
          <a:xfrm>
            <a:off x="3496809" y="3429000"/>
            <a:ext cx="49082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rgbClr val="0070C0"/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EMENTA DO CURSO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F7579B84-C696-4783-834F-CA4D3902D565}"/>
              </a:ext>
            </a:extLst>
          </p:cNvPr>
          <p:cNvCxnSpPr/>
          <p:nvPr/>
        </p:nvCxnSpPr>
        <p:spPr>
          <a:xfrm>
            <a:off x="3317356" y="2912194"/>
            <a:ext cx="0" cy="16799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04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8229CBB-F82B-490D-A267-BBED02200A00}"/>
              </a:ext>
            </a:extLst>
          </p:cNvPr>
          <p:cNvSpPr/>
          <p:nvPr/>
        </p:nvSpPr>
        <p:spPr>
          <a:xfrm>
            <a:off x="3848458" y="1659600"/>
            <a:ext cx="2321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Smartcities</a:t>
            </a:r>
            <a:endParaRPr lang="pt-BR" sz="2800" b="1" dirty="0">
              <a:solidFill>
                <a:schemeClr val="accent5">
                  <a:lumMod val="75000"/>
                </a:schemeClr>
              </a:solidFill>
              <a:latin typeface="Museo Slab 700" panose="02000000000000000000" pitchFamily="50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F710724-EA69-4DCA-9201-CE8736E9379E}"/>
              </a:ext>
            </a:extLst>
          </p:cNvPr>
          <p:cNvSpPr/>
          <p:nvPr/>
        </p:nvSpPr>
        <p:spPr>
          <a:xfrm>
            <a:off x="3848458" y="2422800"/>
            <a:ext cx="457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SOLUÇÕES PARA CIDADES CONECTADAS E ESPAÇOS INTELIGENTES</a:t>
            </a:r>
          </a:p>
          <a:p>
            <a:r>
              <a:rPr lang="pt-BR" b="1" dirty="0">
                <a:latin typeface="Museo Slab 300" panose="02000000000000000000" pitchFamily="50" charset="0"/>
              </a:rPr>
              <a:t>Monitoração e controle da iluminação pública, lixeiras inteligentes, </a:t>
            </a:r>
            <a:r>
              <a:rPr lang="pt-BR" b="1" dirty="0" err="1">
                <a:latin typeface="Museo Slab 300" panose="02000000000000000000" pitchFamily="50" charset="0"/>
              </a:rPr>
              <a:t>smart</a:t>
            </a:r>
            <a:r>
              <a:rPr lang="pt-BR" b="1" dirty="0">
                <a:latin typeface="Museo Slab 300" panose="02000000000000000000" pitchFamily="50" charset="0"/>
              </a:rPr>
              <a:t> parking, frotas de veículos e muito mais.</a:t>
            </a:r>
          </a:p>
        </p:txBody>
      </p:sp>
      <p:pic>
        <p:nvPicPr>
          <p:cNvPr id="8" name="Imagem 7" descr="Uma imagem contendo espelho, rua&#10;&#10;Descrição gerada automaticamente">
            <a:extLst>
              <a:ext uri="{FF2B5EF4-FFF2-40B4-BE49-F238E27FC236}">
                <a16:creationId xmlns:a16="http://schemas.microsoft.com/office/drawing/2014/main" id="{BBAA5122-8D75-4184-B5BC-E091879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6" y="1421961"/>
            <a:ext cx="3569542" cy="484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0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F69201E7-898B-4753-B532-C058836E8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7" y="1287673"/>
            <a:ext cx="6885748" cy="4844152"/>
          </a:xfrm>
          <a:prstGeom prst="rect">
            <a:avLst/>
          </a:prstGeom>
        </p:spPr>
      </p:pic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88CD311C-F075-452C-9971-2243933BF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53" y="1486585"/>
            <a:ext cx="2117576" cy="445355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EB4E5B12-828B-4543-B8EB-5B0A4FEC62D4}"/>
              </a:ext>
            </a:extLst>
          </p:cNvPr>
          <p:cNvGrpSpPr/>
          <p:nvPr/>
        </p:nvGrpSpPr>
        <p:grpSpPr>
          <a:xfrm>
            <a:off x="5253906" y="1287674"/>
            <a:ext cx="2306370" cy="1205406"/>
            <a:chOff x="6719923" y="717889"/>
            <a:chExt cx="2685935" cy="1414917"/>
          </a:xfrm>
        </p:grpSpPr>
        <p:sp>
          <p:nvSpPr>
            <p:cNvPr id="7" name="Título 1">
              <a:extLst>
                <a:ext uri="{FF2B5EF4-FFF2-40B4-BE49-F238E27FC236}">
                  <a16:creationId xmlns:a16="http://schemas.microsoft.com/office/drawing/2014/main" id="{999E1CB3-ED4F-44F8-87DB-4B6AD31F9CA2}"/>
                </a:ext>
              </a:extLst>
            </p:cNvPr>
            <p:cNvSpPr txBox="1">
              <a:spLocks/>
            </p:cNvSpPr>
            <p:nvPr/>
          </p:nvSpPr>
          <p:spPr>
            <a:xfrm>
              <a:off x="6719924" y="717889"/>
              <a:ext cx="2685934" cy="57416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400" dirty="0">
                  <a:solidFill>
                    <a:srgbClr val="FFFF00"/>
                  </a:solidFill>
                  <a:latin typeface="Museo Slab 700" panose="02000000000000000000" pitchFamily="50" charset="0"/>
                </a:rPr>
                <a:t>Conceitos Básicos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A982790-41D4-45AB-80CF-DBEC924FF600}"/>
                </a:ext>
              </a:extLst>
            </p:cNvPr>
            <p:cNvSpPr txBox="1">
              <a:spLocks/>
            </p:cNvSpPr>
            <p:nvPr/>
          </p:nvSpPr>
          <p:spPr>
            <a:xfrm>
              <a:off x="6719923" y="1220069"/>
              <a:ext cx="2527581" cy="9127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 rtl="0">
                <a:defRPr lang="pt-br"/>
              </a:defPPr>
              <a:lvl1pPr defTabSz="914400">
                <a:lnSpc>
                  <a:spcPct val="89000"/>
                </a:lnSpc>
                <a:spcBef>
                  <a:spcPct val="0"/>
                </a:spcBef>
                <a:buNone/>
                <a:defRPr sz="240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História do IoT</a:t>
              </a: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Casos de uso</a:t>
              </a: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Eletrônica básica - I</a:t>
              </a: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Telecomunicações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98DA68B-8688-4575-BECE-2A6A3DE80A96}"/>
              </a:ext>
            </a:extLst>
          </p:cNvPr>
          <p:cNvGrpSpPr/>
          <p:nvPr/>
        </p:nvGrpSpPr>
        <p:grpSpPr>
          <a:xfrm>
            <a:off x="1241085" y="2365262"/>
            <a:ext cx="2907134" cy="1548803"/>
            <a:chOff x="2456430" y="1929194"/>
            <a:chExt cx="3385568" cy="1818001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82B90AF0-6906-4D39-A354-38C6793B5F71}"/>
                </a:ext>
              </a:extLst>
            </p:cNvPr>
            <p:cNvSpPr txBox="1">
              <a:spLocks/>
            </p:cNvSpPr>
            <p:nvPr/>
          </p:nvSpPr>
          <p:spPr>
            <a:xfrm>
              <a:off x="2855459" y="1929194"/>
              <a:ext cx="2527581" cy="6362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8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400" b="0" dirty="0">
                  <a:solidFill>
                    <a:srgbClr val="FFFF00"/>
                  </a:solidFill>
                  <a:latin typeface="Museo Slab 700" panose="02000000000000000000" pitchFamily="50" charset="0"/>
                </a:rPr>
                <a:t>Conceitos de HW</a:t>
              </a:r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36CA59DF-8174-4B6E-9A60-11EF52B0E9E9}"/>
                </a:ext>
              </a:extLst>
            </p:cNvPr>
            <p:cNvSpPr txBox="1">
              <a:spLocks/>
            </p:cNvSpPr>
            <p:nvPr/>
          </p:nvSpPr>
          <p:spPr>
            <a:xfrm>
              <a:off x="2456430" y="2482929"/>
              <a:ext cx="3385568" cy="126426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 rtl="0">
                <a:defRPr lang="pt-br"/>
              </a:defPPr>
              <a:lvl1pPr defTabSz="914400">
                <a:lnSpc>
                  <a:spcPct val="89000"/>
                </a:lnSpc>
                <a:spcBef>
                  <a:spcPct val="0"/>
                </a:spcBef>
                <a:buNone/>
                <a:defRPr sz="240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200" b="1" dirty="0">
                  <a:latin typeface="Museo Slab 300" panose="02000000000000000000" pitchFamily="50" charset="0"/>
                </a:rPr>
                <a:t>Eletrônica básica – II</a:t>
              </a:r>
            </a:p>
            <a:p>
              <a:pPr algn="ctr"/>
              <a:r>
                <a:rPr lang="pt-BR" sz="1200" b="1" dirty="0">
                  <a:latin typeface="Museo Slab 300" panose="02000000000000000000" pitchFamily="50" charset="0"/>
                </a:rPr>
                <a:t>Processadores e Controladores</a:t>
              </a:r>
            </a:p>
            <a:p>
              <a:pPr algn="ctr"/>
              <a:r>
                <a:rPr lang="pt-BR" sz="1200" b="1" dirty="0">
                  <a:latin typeface="Museo Slab 300" panose="02000000000000000000" pitchFamily="50" charset="0"/>
                </a:rPr>
                <a:t>Tipos de transmissão sem fio</a:t>
              </a:r>
            </a:p>
            <a:p>
              <a:pPr algn="ctr"/>
              <a:r>
                <a:rPr lang="pt-BR" sz="1200" b="1" dirty="0">
                  <a:latin typeface="Museo Slab 300" panose="02000000000000000000" pitchFamily="50" charset="0"/>
                </a:rPr>
                <a:t>Kits de </a:t>
              </a:r>
              <a:r>
                <a:rPr lang="pt-BR" sz="1200" b="1" dirty="0" err="1">
                  <a:latin typeface="Museo Slab 300" panose="02000000000000000000" pitchFamily="50" charset="0"/>
                </a:rPr>
                <a:t>Dev</a:t>
              </a:r>
              <a:endParaRPr lang="pt-BR" sz="1200" b="1" dirty="0">
                <a:latin typeface="Museo Slab 300" panose="02000000000000000000" pitchFamily="50" charset="0"/>
              </a:endParaRPr>
            </a:p>
            <a:p>
              <a:pPr algn="ctr"/>
              <a:r>
                <a:rPr lang="pt-BR" sz="1200" b="1" dirty="0">
                  <a:latin typeface="Museo Slab 300" panose="02000000000000000000" pitchFamily="50" charset="0"/>
                </a:rPr>
                <a:t>Arquitetura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23C4125-6F9F-440D-AF39-462C88C112CD}"/>
              </a:ext>
            </a:extLst>
          </p:cNvPr>
          <p:cNvGrpSpPr/>
          <p:nvPr/>
        </p:nvGrpSpPr>
        <p:grpSpPr>
          <a:xfrm>
            <a:off x="4458501" y="3571719"/>
            <a:ext cx="3510942" cy="1289785"/>
            <a:chOff x="6136428" y="3439248"/>
            <a:chExt cx="3655830" cy="1513963"/>
          </a:xfrm>
        </p:grpSpPr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6FBD79B0-E8E0-4D92-AECC-E3B4188B901C}"/>
                </a:ext>
              </a:extLst>
            </p:cNvPr>
            <p:cNvSpPr txBox="1">
              <a:spLocks/>
            </p:cNvSpPr>
            <p:nvPr/>
          </p:nvSpPr>
          <p:spPr>
            <a:xfrm>
              <a:off x="6236252" y="3439248"/>
              <a:ext cx="3456180" cy="7377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FFFF00"/>
                  </a:solidFill>
                  <a:latin typeface="Museo Slab 700" panose="02000000000000000000" pitchFamily="50" charset="0"/>
                </a:rPr>
                <a:t>Noções de Programação</a:t>
              </a:r>
            </a:p>
          </p:txBody>
        </p:sp>
        <p:sp>
          <p:nvSpPr>
            <p:cNvPr id="14" name="Título 1">
              <a:extLst>
                <a:ext uri="{FF2B5EF4-FFF2-40B4-BE49-F238E27FC236}">
                  <a16:creationId xmlns:a16="http://schemas.microsoft.com/office/drawing/2014/main" id="{682015AF-9C0C-43E5-B38B-885E3C211AA3}"/>
                </a:ext>
              </a:extLst>
            </p:cNvPr>
            <p:cNvSpPr txBox="1">
              <a:spLocks/>
            </p:cNvSpPr>
            <p:nvPr/>
          </p:nvSpPr>
          <p:spPr>
            <a:xfrm>
              <a:off x="6136428" y="3894098"/>
              <a:ext cx="3655830" cy="105911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 rtl="0">
                <a:defRPr lang="pt-br"/>
              </a:defPPr>
              <a:lvl1pPr defTabSz="914400">
                <a:lnSpc>
                  <a:spcPct val="89000"/>
                </a:lnSpc>
                <a:spcBef>
                  <a:spcPct val="0"/>
                </a:spcBef>
                <a:buNone/>
                <a:defRPr sz="240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Noções de programação</a:t>
              </a: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Principais linguagens utilizadas - SW Embarcado – </a:t>
              </a:r>
              <a:r>
                <a:rPr lang="pt-BR" sz="1200" dirty="0" err="1">
                  <a:latin typeface="Museo Slab 700" panose="02000000000000000000" pitchFamily="50" charset="0"/>
                </a:rPr>
                <a:t>EdgeComputing</a:t>
              </a:r>
              <a:r>
                <a:rPr lang="pt-BR" sz="1200" dirty="0">
                  <a:latin typeface="Museo Slab 700" panose="02000000000000000000" pitchFamily="50" charset="0"/>
                </a:rPr>
                <a:t> - Cloud e </a:t>
              </a:r>
              <a:r>
                <a:rPr lang="pt-BR" sz="1200" dirty="0" err="1">
                  <a:latin typeface="Museo Slab 700" panose="02000000000000000000" pitchFamily="50" charset="0"/>
                </a:rPr>
                <a:t>Blockchain</a:t>
              </a:r>
              <a:r>
                <a:rPr lang="pt-BR" sz="1200" dirty="0">
                  <a:latin typeface="Museo Slab 700" panose="02000000000000000000" pitchFamily="50" charset="0"/>
                </a:rPr>
                <a:t> - Plataformas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EF04A74-75A5-48F1-BB37-EB409EF5E543}"/>
              </a:ext>
            </a:extLst>
          </p:cNvPr>
          <p:cNvGrpSpPr/>
          <p:nvPr/>
        </p:nvGrpSpPr>
        <p:grpSpPr>
          <a:xfrm>
            <a:off x="1178635" y="4733232"/>
            <a:ext cx="3132545" cy="1348423"/>
            <a:chOff x="2452360" y="4757856"/>
            <a:chExt cx="3648075" cy="1582792"/>
          </a:xfrm>
        </p:grpSpPr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244C0737-402A-42E1-A1F2-4C0A0EB60E9D}"/>
                </a:ext>
              </a:extLst>
            </p:cNvPr>
            <p:cNvSpPr txBox="1">
              <a:spLocks/>
            </p:cNvSpPr>
            <p:nvPr/>
          </p:nvSpPr>
          <p:spPr>
            <a:xfrm>
              <a:off x="3059371" y="4757856"/>
              <a:ext cx="2450852" cy="73778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FFFF00"/>
                  </a:solidFill>
                  <a:latin typeface="Museo Slab 700" panose="02000000000000000000" pitchFamily="50" charset="0"/>
                </a:rPr>
                <a:t>Conectividade</a:t>
              </a:r>
            </a:p>
          </p:txBody>
        </p:sp>
        <p:sp>
          <p:nvSpPr>
            <p:cNvPr id="17" name="Título 1">
              <a:extLst>
                <a:ext uri="{FF2B5EF4-FFF2-40B4-BE49-F238E27FC236}">
                  <a16:creationId xmlns:a16="http://schemas.microsoft.com/office/drawing/2014/main" id="{F832387F-C0D4-4569-B427-52F73B7191F0}"/>
                </a:ext>
              </a:extLst>
            </p:cNvPr>
            <p:cNvSpPr txBox="1">
              <a:spLocks/>
            </p:cNvSpPr>
            <p:nvPr/>
          </p:nvSpPr>
          <p:spPr>
            <a:xfrm>
              <a:off x="2452360" y="5239248"/>
              <a:ext cx="3648075" cy="11014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 rtl="0">
                <a:defRPr lang="pt-br"/>
              </a:defPPr>
              <a:lvl1pPr defTabSz="914400">
                <a:lnSpc>
                  <a:spcPct val="89000"/>
                </a:lnSpc>
                <a:spcBef>
                  <a:spcPct val="0"/>
                </a:spcBef>
                <a:buNone/>
                <a:defRPr sz="240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Conceitos de: </a:t>
              </a:r>
              <a:r>
                <a:rPr lang="pt-BR" sz="1200" dirty="0" err="1">
                  <a:latin typeface="Museo Slab 700" panose="02000000000000000000" pitchFamily="50" charset="0"/>
                </a:rPr>
                <a:t>LoRa</a:t>
              </a:r>
              <a:r>
                <a:rPr lang="pt-BR" sz="1200" dirty="0">
                  <a:latin typeface="Museo Slab 700" panose="02000000000000000000" pitchFamily="50" charset="0"/>
                </a:rPr>
                <a:t>, </a:t>
              </a:r>
              <a:r>
                <a:rPr lang="pt-BR" sz="1200" dirty="0" err="1">
                  <a:latin typeface="Museo Slab 700" panose="02000000000000000000" pitchFamily="50" charset="0"/>
                </a:rPr>
                <a:t>SigFox</a:t>
              </a:r>
              <a:r>
                <a:rPr lang="pt-BR" sz="1200" dirty="0">
                  <a:latin typeface="Museo Slab 700" panose="02000000000000000000" pitchFamily="50" charset="0"/>
                </a:rPr>
                <a:t>, </a:t>
              </a:r>
              <a:br>
                <a:rPr lang="pt-BR" sz="1200" dirty="0">
                  <a:latin typeface="Museo Slab 700" panose="02000000000000000000" pitchFamily="50" charset="0"/>
                </a:rPr>
              </a:br>
              <a:r>
                <a:rPr lang="pt-BR" sz="1200" dirty="0">
                  <a:latin typeface="Museo Slab 700" panose="02000000000000000000" pitchFamily="50" charset="0"/>
                </a:rPr>
                <a:t>NB-</a:t>
              </a:r>
              <a:r>
                <a:rPr lang="pt-BR" sz="1200" dirty="0" err="1">
                  <a:latin typeface="Museo Slab 700" panose="02000000000000000000" pitchFamily="50" charset="0"/>
                </a:rPr>
                <a:t>IoT</a:t>
              </a:r>
              <a:r>
                <a:rPr lang="pt-BR" sz="1200" dirty="0">
                  <a:latin typeface="Museo Slab 700" panose="02000000000000000000" pitchFamily="50" charset="0"/>
                </a:rPr>
                <a:t>, 2G, 3G, 4G e 5G, </a:t>
              </a:r>
              <a:r>
                <a:rPr lang="pt-BR" sz="1200" dirty="0" err="1">
                  <a:latin typeface="Museo Slab 700" panose="02000000000000000000" pitchFamily="50" charset="0"/>
                </a:rPr>
                <a:t>Zigbee</a:t>
              </a:r>
              <a:r>
                <a:rPr lang="pt-BR" sz="1200" dirty="0">
                  <a:latin typeface="Museo Slab 700" panose="02000000000000000000" pitchFamily="50" charset="0"/>
                </a:rPr>
                <a:t>, WiFi, BLE, NFC, </a:t>
              </a:r>
              <a:r>
                <a:rPr lang="pt-BR" sz="1200" dirty="0" err="1">
                  <a:latin typeface="Museo Slab 700" panose="02000000000000000000" pitchFamily="50" charset="0"/>
                </a:rPr>
                <a:t>RFiD</a:t>
              </a:r>
              <a:r>
                <a:rPr lang="pt-BR" sz="1200" dirty="0">
                  <a:latin typeface="Museo Slab 700" panose="02000000000000000000" pitchFamily="50" charset="0"/>
                </a:rPr>
                <a:t>, Satélite, UHF, </a:t>
              </a:r>
              <a:r>
                <a:rPr lang="pt-BR" sz="1200" dirty="0" err="1">
                  <a:latin typeface="Museo Slab 700" panose="02000000000000000000" pitchFamily="50" charset="0"/>
                </a:rPr>
                <a:t>Ultrasom</a:t>
              </a:r>
              <a:endParaRPr lang="pt-BR" sz="1200" dirty="0">
                <a:latin typeface="Museo Slab 700" panose="02000000000000000000" pitchFamily="50" charset="0"/>
              </a:endParaRP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Protocolos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521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desenho&#10;&#10;Descrição gerada automaticamente">
            <a:extLst>
              <a:ext uri="{FF2B5EF4-FFF2-40B4-BE49-F238E27FC236}">
                <a16:creationId xmlns:a16="http://schemas.microsoft.com/office/drawing/2014/main" id="{43C13EB2-D780-4512-9FBF-B3F49D938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17" y="1287673"/>
            <a:ext cx="6885748" cy="4844152"/>
          </a:xfrm>
          <a:prstGeom prst="rect">
            <a:avLst/>
          </a:prstGeom>
        </p:spPr>
      </p:pic>
      <p:pic>
        <p:nvPicPr>
          <p:cNvPr id="5" name="Imagem 4" descr="Imagem em preto e branco&#10;&#10;Descrição gerada automaticamente">
            <a:extLst>
              <a:ext uri="{FF2B5EF4-FFF2-40B4-BE49-F238E27FC236}">
                <a16:creationId xmlns:a16="http://schemas.microsoft.com/office/drawing/2014/main" id="{ADAF4572-AF4B-4CF4-9692-6115B1D659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553" y="1486585"/>
            <a:ext cx="2117576" cy="445355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32125A4-5665-48D3-9311-C710DD349CE4}"/>
              </a:ext>
            </a:extLst>
          </p:cNvPr>
          <p:cNvGrpSpPr/>
          <p:nvPr/>
        </p:nvGrpSpPr>
        <p:grpSpPr>
          <a:xfrm>
            <a:off x="4940281" y="1180858"/>
            <a:ext cx="2685934" cy="1414919"/>
            <a:chOff x="6931012" y="707775"/>
            <a:chExt cx="2685934" cy="1414919"/>
          </a:xfrm>
        </p:grpSpPr>
        <p:sp>
          <p:nvSpPr>
            <p:cNvPr id="7" name="Título 1">
              <a:extLst>
                <a:ext uri="{FF2B5EF4-FFF2-40B4-BE49-F238E27FC236}">
                  <a16:creationId xmlns:a16="http://schemas.microsoft.com/office/drawing/2014/main" id="{161690F6-ABCC-42A3-ACC1-5A25D2B2EC98}"/>
                </a:ext>
              </a:extLst>
            </p:cNvPr>
            <p:cNvSpPr txBox="1">
              <a:spLocks/>
            </p:cNvSpPr>
            <p:nvPr/>
          </p:nvSpPr>
          <p:spPr>
            <a:xfrm>
              <a:off x="6931012" y="707775"/>
              <a:ext cx="2685934" cy="57416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400" dirty="0">
                  <a:solidFill>
                    <a:srgbClr val="FFFF00"/>
                  </a:solidFill>
                  <a:latin typeface="Museo Slab 700" panose="02000000000000000000" pitchFamily="50" charset="0"/>
                </a:rPr>
                <a:t>Conceitos Básicos</a:t>
              </a:r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F2D8DAD9-8253-4E9F-9A69-39A9C3E7F8A4}"/>
                </a:ext>
              </a:extLst>
            </p:cNvPr>
            <p:cNvSpPr txBox="1">
              <a:spLocks/>
            </p:cNvSpPr>
            <p:nvPr/>
          </p:nvSpPr>
          <p:spPr>
            <a:xfrm>
              <a:off x="6931012" y="1209957"/>
              <a:ext cx="2527581" cy="91273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 rtl="0">
                <a:defRPr lang="pt-br"/>
              </a:defPPr>
              <a:lvl1pPr defTabSz="914400">
                <a:lnSpc>
                  <a:spcPct val="89000"/>
                </a:lnSpc>
                <a:spcBef>
                  <a:spcPct val="0"/>
                </a:spcBef>
                <a:buNone/>
                <a:defRPr sz="240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História do IoT</a:t>
              </a: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Casos de uso</a:t>
              </a: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Eletrônica básica - I</a:t>
              </a: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Telecomunicações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953CAB1-EEC3-4781-B284-DDDDEDE4E2C8}"/>
              </a:ext>
            </a:extLst>
          </p:cNvPr>
          <p:cNvGrpSpPr/>
          <p:nvPr/>
        </p:nvGrpSpPr>
        <p:grpSpPr>
          <a:xfrm>
            <a:off x="989696" y="2264234"/>
            <a:ext cx="3385568" cy="1839597"/>
            <a:chOff x="2355796" y="1823636"/>
            <a:chExt cx="3385568" cy="1839597"/>
          </a:xfrm>
        </p:grpSpPr>
        <p:sp>
          <p:nvSpPr>
            <p:cNvPr id="10" name="Título 1">
              <a:extLst>
                <a:ext uri="{FF2B5EF4-FFF2-40B4-BE49-F238E27FC236}">
                  <a16:creationId xmlns:a16="http://schemas.microsoft.com/office/drawing/2014/main" id="{7D631506-E1D0-4DED-9590-545C7243EB43}"/>
                </a:ext>
              </a:extLst>
            </p:cNvPr>
            <p:cNvSpPr txBox="1">
              <a:spLocks/>
            </p:cNvSpPr>
            <p:nvPr/>
          </p:nvSpPr>
          <p:spPr>
            <a:xfrm>
              <a:off x="2843494" y="1823636"/>
              <a:ext cx="2527581" cy="63621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defPPr>
                <a:defRPr lang="pt-BR"/>
              </a:defPPr>
              <a:lvl1pPr algn="ctr">
                <a:lnSpc>
                  <a:spcPct val="90000"/>
                </a:lnSpc>
                <a:spcBef>
                  <a:spcPct val="0"/>
                </a:spcBef>
                <a:buNone/>
                <a:defRPr sz="2800" b="1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1400" b="0" dirty="0">
                  <a:solidFill>
                    <a:srgbClr val="FFFF00"/>
                  </a:solidFill>
                  <a:latin typeface="Museo Slab 700" panose="02000000000000000000" pitchFamily="50" charset="0"/>
                </a:rPr>
                <a:t>Conceitos de HW</a:t>
              </a:r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8C6943F3-2C0B-44DA-BFE9-DF593FA94250}"/>
                </a:ext>
              </a:extLst>
            </p:cNvPr>
            <p:cNvSpPr txBox="1">
              <a:spLocks/>
            </p:cNvSpPr>
            <p:nvPr/>
          </p:nvSpPr>
          <p:spPr>
            <a:xfrm>
              <a:off x="2355796" y="2398968"/>
              <a:ext cx="3385568" cy="126426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 rtl="0">
                <a:defRPr lang="pt-br"/>
              </a:defPPr>
              <a:lvl1pPr defTabSz="914400">
                <a:lnSpc>
                  <a:spcPct val="89000"/>
                </a:lnSpc>
                <a:spcBef>
                  <a:spcPct val="0"/>
                </a:spcBef>
                <a:buNone/>
                <a:defRPr sz="240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Eletrônica básica – II</a:t>
              </a: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Processadores e Controladores</a:t>
              </a: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Tipos de transmissão sem fio</a:t>
              </a: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Kits de </a:t>
              </a:r>
              <a:r>
                <a:rPr lang="pt-BR" sz="1200" dirty="0" err="1">
                  <a:latin typeface="Museo Slab 700" panose="02000000000000000000" pitchFamily="50" charset="0"/>
                </a:rPr>
                <a:t>Dev</a:t>
              </a:r>
              <a:endParaRPr lang="pt-BR" sz="1200" dirty="0">
                <a:latin typeface="Museo Slab 700" panose="02000000000000000000" pitchFamily="50" charset="0"/>
              </a:endParaRP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Arquitetura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1D161EC-FAB8-4B81-89E4-CC9385ED454E}"/>
              </a:ext>
            </a:extLst>
          </p:cNvPr>
          <p:cNvGrpSpPr/>
          <p:nvPr/>
        </p:nvGrpSpPr>
        <p:grpSpPr>
          <a:xfrm>
            <a:off x="4212701" y="3525723"/>
            <a:ext cx="3865453" cy="1495878"/>
            <a:chOff x="5846249" y="3268016"/>
            <a:chExt cx="3456180" cy="1495878"/>
          </a:xfrm>
        </p:grpSpPr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CB5F9283-299F-410C-B79B-05F6A89A8DA3}"/>
                </a:ext>
              </a:extLst>
            </p:cNvPr>
            <p:cNvSpPr txBox="1">
              <a:spLocks/>
            </p:cNvSpPr>
            <p:nvPr/>
          </p:nvSpPr>
          <p:spPr>
            <a:xfrm>
              <a:off x="5846249" y="3268016"/>
              <a:ext cx="3456180" cy="7377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FFFF00"/>
                  </a:solidFill>
                  <a:latin typeface="Museo Slab 700" panose="02000000000000000000" pitchFamily="50" charset="0"/>
                </a:rPr>
                <a:t>Noções de Programação</a:t>
              </a:r>
            </a:p>
          </p:txBody>
        </p:sp>
        <p:sp>
          <p:nvSpPr>
            <p:cNvPr id="14" name="Título 1">
              <a:extLst>
                <a:ext uri="{FF2B5EF4-FFF2-40B4-BE49-F238E27FC236}">
                  <a16:creationId xmlns:a16="http://schemas.microsoft.com/office/drawing/2014/main" id="{4E37697D-2D95-428A-80FC-CE90034AEBB3}"/>
                </a:ext>
              </a:extLst>
            </p:cNvPr>
            <p:cNvSpPr txBox="1">
              <a:spLocks/>
            </p:cNvSpPr>
            <p:nvPr/>
          </p:nvSpPr>
          <p:spPr>
            <a:xfrm>
              <a:off x="5887749" y="3704782"/>
              <a:ext cx="3393835" cy="105911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 rtl="0">
                <a:defRPr lang="pt-br"/>
              </a:defPPr>
              <a:lvl1pPr defTabSz="914400">
                <a:lnSpc>
                  <a:spcPct val="89000"/>
                </a:lnSpc>
                <a:spcBef>
                  <a:spcPct val="0"/>
                </a:spcBef>
                <a:buNone/>
                <a:defRPr sz="240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Noções de programação</a:t>
              </a: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Principais linguagens utilizadas </a:t>
              </a:r>
              <a:br>
                <a:rPr lang="pt-BR" sz="1200" dirty="0">
                  <a:latin typeface="Museo Slab 700" panose="02000000000000000000" pitchFamily="50" charset="0"/>
                </a:rPr>
              </a:br>
              <a:r>
                <a:rPr lang="pt-BR" sz="1200" dirty="0">
                  <a:latin typeface="Museo Slab 700" panose="02000000000000000000" pitchFamily="50" charset="0"/>
                </a:rPr>
                <a:t>SW Embarcado – </a:t>
              </a:r>
              <a:r>
                <a:rPr lang="pt-BR" sz="1200" dirty="0" err="1">
                  <a:latin typeface="Museo Slab 700" panose="02000000000000000000" pitchFamily="50" charset="0"/>
                </a:rPr>
                <a:t>EdgeComputing</a:t>
              </a:r>
              <a:r>
                <a:rPr lang="pt-BR" sz="1200" dirty="0">
                  <a:latin typeface="Museo Slab 700" panose="02000000000000000000" pitchFamily="50" charset="0"/>
                </a:rPr>
                <a:t> </a:t>
              </a:r>
              <a:br>
                <a:rPr lang="pt-BR" sz="1200" dirty="0">
                  <a:latin typeface="Museo Slab 700" panose="02000000000000000000" pitchFamily="50" charset="0"/>
                </a:rPr>
              </a:br>
              <a:r>
                <a:rPr lang="pt-BR" sz="1200" dirty="0">
                  <a:latin typeface="Museo Slab 700" panose="02000000000000000000" pitchFamily="50" charset="0"/>
                </a:rPr>
                <a:t>Cloud e </a:t>
              </a:r>
              <a:r>
                <a:rPr lang="pt-BR" sz="1200" dirty="0" err="1">
                  <a:latin typeface="Museo Slab 700" panose="02000000000000000000" pitchFamily="50" charset="0"/>
                </a:rPr>
                <a:t>Blockchain</a:t>
              </a:r>
              <a:r>
                <a:rPr lang="pt-BR" sz="1200" dirty="0">
                  <a:latin typeface="Museo Slab 700" panose="02000000000000000000" pitchFamily="50" charset="0"/>
                </a:rPr>
                <a:t> - Plataformas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6B020A01-2710-4424-84C2-C49809634622}"/>
              </a:ext>
            </a:extLst>
          </p:cNvPr>
          <p:cNvGrpSpPr/>
          <p:nvPr/>
        </p:nvGrpSpPr>
        <p:grpSpPr>
          <a:xfrm>
            <a:off x="932546" y="4665709"/>
            <a:ext cx="3648075" cy="1560683"/>
            <a:chOff x="2523227" y="4408002"/>
            <a:chExt cx="3648075" cy="1560683"/>
          </a:xfrm>
        </p:grpSpPr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C1382475-C1A7-4552-A14C-B71B64253AE6}"/>
                </a:ext>
              </a:extLst>
            </p:cNvPr>
            <p:cNvSpPr txBox="1">
              <a:spLocks/>
            </p:cNvSpPr>
            <p:nvPr/>
          </p:nvSpPr>
          <p:spPr>
            <a:xfrm>
              <a:off x="3162957" y="4408002"/>
              <a:ext cx="2450852" cy="7377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400" dirty="0">
                  <a:solidFill>
                    <a:srgbClr val="FFFF00"/>
                  </a:solidFill>
                  <a:latin typeface="Museo Slab 700" panose="02000000000000000000" pitchFamily="50" charset="0"/>
                </a:rPr>
                <a:t>Conectividade</a:t>
              </a:r>
            </a:p>
          </p:txBody>
        </p:sp>
        <p:sp>
          <p:nvSpPr>
            <p:cNvPr id="17" name="Título 1">
              <a:extLst>
                <a:ext uri="{FF2B5EF4-FFF2-40B4-BE49-F238E27FC236}">
                  <a16:creationId xmlns:a16="http://schemas.microsoft.com/office/drawing/2014/main" id="{C332A268-E0E1-4C92-A462-1C2C6BCF65C8}"/>
                </a:ext>
              </a:extLst>
            </p:cNvPr>
            <p:cNvSpPr txBox="1">
              <a:spLocks/>
            </p:cNvSpPr>
            <p:nvPr/>
          </p:nvSpPr>
          <p:spPr>
            <a:xfrm>
              <a:off x="2523227" y="4867285"/>
              <a:ext cx="3648075" cy="11014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defPPr rtl="0">
                <a:defRPr lang="pt-br"/>
              </a:defPPr>
              <a:lvl1pPr defTabSz="914400">
                <a:lnSpc>
                  <a:spcPct val="89000"/>
                </a:lnSpc>
                <a:spcBef>
                  <a:spcPct val="0"/>
                </a:spcBef>
                <a:buNone/>
                <a:defRPr sz="2400" baseline="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Conceitos de: </a:t>
              </a:r>
              <a:r>
                <a:rPr lang="pt-BR" sz="1200" dirty="0" err="1">
                  <a:latin typeface="Museo Slab 700" panose="02000000000000000000" pitchFamily="50" charset="0"/>
                </a:rPr>
                <a:t>LoRa</a:t>
              </a:r>
              <a:r>
                <a:rPr lang="pt-BR" sz="1200" dirty="0">
                  <a:latin typeface="Museo Slab 700" panose="02000000000000000000" pitchFamily="50" charset="0"/>
                </a:rPr>
                <a:t>, </a:t>
              </a:r>
              <a:r>
                <a:rPr lang="pt-BR" sz="1200" dirty="0" err="1">
                  <a:latin typeface="Museo Slab 700" panose="02000000000000000000" pitchFamily="50" charset="0"/>
                </a:rPr>
                <a:t>SigFox</a:t>
              </a:r>
              <a:r>
                <a:rPr lang="pt-BR" sz="1200" dirty="0">
                  <a:latin typeface="Museo Slab 700" panose="02000000000000000000" pitchFamily="50" charset="0"/>
                </a:rPr>
                <a:t>, </a:t>
              </a:r>
              <a:br>
                <a:rPr lang="pt-BR" sz="1200" dirty="0">
                  <a:latin typeface="Museo Slab 700" panose="02000000000000000000" pitchFamily="50" charset="0"/>
                </a:rPr>
              </a:br>
              <a:r>
                <a:rPr lang="pt-BR" sz="1200" dirty="0">
                  <a:latin typeface="Museo Slab 700" panose="02000000000000000000" pitchFamily="50" charset="0"/>
                </a:rPr>
                <a:t>NB-</a:t>
              </a:r>
              <a:r>
                <a:rPr lang="pt-BR" sz="1200" dirty="0" err="1">
                  <a:latin typeface="Museo Slab 700" panose="02000000000000000000" pitchFamily="50" charset="0"/>
                </a:rPr>
                <a:t>IoT</a:t>
              </a:r>
              <a:r>
                <a:rPr lang="pt-BR" sz="1200" dirty="0">
                  <a:latin typeface="Museo Slab 700" panose="02000000000000000000" pitchFamily="50" charset="0"/>
                </a:rPr>
                <a:t>, 2G, 3G, 4G e 5G, </a:t>
              </a:r>
              <a:r>
                <a:rPr lang="pt-BR" sz="1200" dirty="0" err="1">
                  <a:latin typeface="Museo Slab 700" panose="02000000000000000000" pitchFamily="50" charset="0"/>
                </a:rPr>
                <a:t>Zigbee</a:t>
              </a:r>
              <a:r>
                <a:rPr lang="pt-BR" sz="1200" dirty="0">
                  <a:latin typeface="Museo Slab 700" panose="02000000000000000000" pitchFamily="50" charset="0"/>
                </a:rPr>
                <a:t>, </a:t>
              </a:r>
              <a:br>
                <a:rPr lang="pt-BR" sz="1200" dirty="0">
                  <a:latin typeface="Museo Slab 700" panose="02000000000000000000" pitchFamily="50" charset="0"/>
                </a:rPr>
              </a:br>
              <a:r>
                <a:rPr lang="pt-BR" sz="1200" dirty="0">
                  <a:latin typeface="Museo Slab 700" panose="02000000000000000000" pitchFamily="50" charset="0"/>
                </a:rPr>
                <a:t>WiFi, BLE, NFC, </a:t>
              </a:r>
              <a:r>
                <a:rPr lang="pt-BR" sz="1200" dirty="0" err="1">
                  <a:latin typeface="Museo Slab 700" panose="02000000000000000000" pitchFamily="50" charset="0"/>
                </a:rPr>
                <a:t>RFiD</a:t>
              </a:r>
              <a:r>
                <a:rPr lang="pt-BR" sz="1200" dirty="0">
                  <a:latin typeface="Museo Slab 700" panose="02000000000000000000" pitchFamily="50" charset="0"/>
                </a:rPr>
                <a:t>, Satélite, </a:t>
              </a:r>
              <a:br>
                <a:rPr lang="pt-BR" sz="1200" dirty="0">
                  <a:latin typeface="Museo Slab 700" panose="02000000000000000000" pitchFamily="50" charset="0"/>
                </a:rPr>
              </a:br>
              <a:r>
                <a:rPr lang="pt-BR" sz="1200" dirty="0">
                  <a:latin typeface="Museo Slab 700" panose="02000000000000000000" pitchFamily="50" charset="0"/>
                </a:rPr>
                <a:t>UHF, </a:t>
              </a:r>
              <a:r>
                <a:rPr lang="pt-BR" sz="1200" dirty="0" err="1">
                  <a:latin typeface="Museo Slab 700" panose="02000000000000000000" pitchFamily="50" charset="0"/>
                </a:rPr>
                <a:t>Ultrasom</a:t>
              </a:r>
              <a:endParaRPr lang="pt-BR" sz="1200" dirty="0">
                <a:latin typeface="Museo Slab 700" panose="02000000000000000000" pitchFamily="50" charset="0"/>
              </a:endParaRPr>
            </a:p>
            <a:p>
              <a:pPr algn="ctr"/>
              <a:r>
                <a:rPr lang="pt-BR" sz="1200" dirty="0">
                  <a:latin typeface="Museo Slab 700" panose="02000000000000000000" pitchFamily="50" charset="0"/>
                </a:rPr>
                <a:t>Protocolos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67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4FE9CAD0-7692-41C0-B842-2218ADB19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9144000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43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FCD2F34-A28A-4CAD-837F-9883844F8EDA}"/>
              </a:ext>
            </a:extLst>
          </p:cNvPr>
          <p:cNvSpPr/>
          <p:nvPr/>
        </p:nvSpPr>
        <p:spPr>
          <a:xfrm>
            <a:off x="3847930" y="1660244"/>
            <a:ext cx="1435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Health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A83B239-05A6-47E9-BDCF-AAB4BFA662A3}"/>
              </a:ext>
            </a:extLst>
          </p:cNvPr>
          <p:cNvSpPr/>
          <p:nvPr/>
        </p:nvSpPr>
        <p:spPr>
          <a:xfrm>
            <a:off x="3847930" y="2422800"/>
            <a:ext cx="471127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EVITE DESPERDÍCIOS, REDUZA CUSTOS E RISCOS controlando a temperatura e o funcionamento de geladeiras de vacinas e medicamentos, tecidos e amostras, bolsas de sangue e plasma, e para ambientes hospitalares, clínicas, medicina diagnóstica e centros de pesquisa. </a:t>
            </a:r>
          </a:p>
        </p:txBody>
      </p:sp>
      <p:pic>
        <p:nvPicPr>
          <p:cNvPr id="7" name="Imagem 6" descr="Uma imagem contendo azul, raquete, segurando, bola&#10;&#10;Descrição gerada automaticamente">
            <a:extLst>
              <a:ext uri="{FF2B5EF4-FFF2-40B4-BE49-F238E27FC236}">
                <a16:creationId xmlns:a16="http://schemas.microsoft.com/office/drawing/2014/main" id="{BADD5A95-54DC-4C77-9D71-89B386765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82" y="1421961"/>
            <a:ext cx="3616076" cy="49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2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BBDBD68-244A-4D70-A377-0759AF5F3E5B}"/>
              </a:ext>
            </a:extLst>
          </p:cNvPr>
          <p:cNvSpPr/>
          <p:nvPr/>
        </p:nvSpPr>
        <p:spPr>
          <a:xfrm>
            <a:off x="3847930" y="24228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AUMENTE A COMPETITIVIDADE </a:t>
            </a:r>
            <a:br>
              <a:rPr lang="pt-BR" b="1" dirty="0">
                <a:latin typeface="Museo Slab 300" panose="02000000000000000000" pitchFamily="50" charset="0"/>
              </a:rPr>
            </a:br>
            <a:r>
              <a:rPr lang="pt-BR" b="1" dirty="0">
                <a:latin typeface="Museo Slab 300" panose="02000000000000000000" pitchFamily="50" charset="0"/>
              </a:rPr>
              <a:t>do seu negócio com melhora de eficiência operacional. Monitoração do funcionamento de máquinas e serviços, otimizando manutenções preventivas com controle de consumo elétrico, de água e de gás. </a:t>
            </a:r>
            <a:endParaRPr lang="pt-BR" sz="4800" b="1" dirty="0">
              <a:latin typeface="Museo Slab 300" panose="02000000000000000000" pitchFamily="50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53C6A3-08CD-4E0A-9E10-731E2EFE288D}"/>
              </a:ext>
            </a:extLst>
          </p:cNvPr>
          <p:cNvSpPr/>
          <p:nvPr/>
        </p:nvSpPr>
        <p:spPr>
          <a:xfrm>
            <a:off x="3847930" y="1660244"/>
            <a:ext cx="2489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Industry</a:t>
            </a:r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 4.0</a:t>
            </a:r>
          </a:p>
        </p:txBody>
      </p:sp>
      <p:pic>
        <p:nvPicPr>
          <p:cNvPr id="9" name="Imagem 8" descr="Uma imagem contendo mesa, homem, segurando, água&#10;&#10;Descrição gerada automaticamente">
            <a:extLst>
              <a:ext uri="{FF2B5EF4-FFF2-40B4-BE49-F238E27FC236}">
                <a16:creationId xmlns:a16="http://schemas.microsoft.com/office/drawing/2014/main" id="{F8037700-6171-4E5E-BFA7-0BFEB8A16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54" y="1421962"/>
            <a:ext cx="3616076" cy="490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5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CA420E2-8FC1-494A-BCD4-AA370C453199}"/>
              </a:ext>
            </a:extLst>
          </p:cNvPr>
          <p:cNvSpPr/>
          <p:nvPr/>
        </p:nvSpPr>
        <p:spPr>
          <a:xfrm>
            <a:off x="3847929" y="2422800"/>
            <a:ext cx="4572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Museo Slab 300" panose="02000000000000000000" pitchFamily="50" charset="0"/>
              </a:rPr>
              <a:t>AUMENTE SUA PRODUTIVIDADE com monitoração climática e de solo, controle de temperatura e umidade, localização de ativos e rastreamento de bovino numa plataforma de gestão de fazendas.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463F531-09E3-4ADE-93C6-2DEF4BA7EDB8}"/>
              </a:ext>
            </a:extLst>
          </p:cNvPr>
          <p:cNvSpPr/>
          <p:nvPr/>
        </p:nvSpPr>
        <p:spPr>
          <a:xfrm>
            <a:off x="3847930" y="1660244"/>
            <a:ext cx="27453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Agrobusiness</a:t>
            </a:r>
          </a:p>
        </p:txBody>
      </p:sp>
      <p:pic>
        <p:nvPicPr>
          <p:cNvPr id="9" name="Imagem 8" descr="Uma imagem contendo grama, vista, água, mesa&#10;&#10;Descrição gerada automaticamente">
            <a:extLst>
              <a:ext uri="{FF2B5EF4-FFF2-40B4-BE49-F238E27FC236}">
                <a16:creationId xmlns:a16="http://schemas.microsoft.com/office/drawing/2014/main" id="{B9089B33-F47E-4D37-A91D-52323988E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54" y="1421962"/>
            <a:ext cx="3633138" cy="492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53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0A969F0-8A32-43AC-A84D-E823FB3473F3}"/>
              </a:ext>
            </a:extLst>
          </p:cNvPr>
          <p:cNvSpPr/>
          <p:nvPr/>
        </p:nvSpPr>
        <p:spPr>
          <a:xfrm>
            <a:off x="3624402" y="3429000"/>
            <a:ext cx="50173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solidFill>
                  <a:srgbClr val="0070C0"/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TREINAMENTOS </a:t>
            </a:r>
            <a:r>
              <a:rPr lang="pt-BR" sz="3600" dirty="0" err="1">
                <a:solidFill>
                  <a:srgbClr val="0070C0"/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IoT</a:t>
            </a:r>
            <a:endParaRPr lang="pt-BR" sz="3600" dirty="0">
              <a:solidFill>
                <a:srgbClr val="0070C0"/>
              </a:solidFill>
              <a:latin typeface="Museo Slab 700" panose="02000000000000000000" pitchFamily="50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4AE2565-8999-46B6-A140-EEB9FEA885C7}"/>
              </a:ext>
            </a:extLst>
          </p:cNvPr>
          <p:cNvCxnSpPr/>
          <p:nvPr/>
        </p:nvCxnSpPr>
        <p:spPr>
          <a:xfrm>
            <a:off x="3444949" y="2912194"/>
            <a:ext cx="0" cy="167994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28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79607BF-16E7-424C-863A-903EC35CA860}"/>
              </a:ext>
            </a:extLst>
          </p:cNvPr>
          <p:cNvSpPr/>
          <p:nvPr/>
        </p:nvSpPr>
        <p:spPr>
          <a:xfrm>
            <a:off x="456144" y="1234941"/>
            <a:ext cx="31327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</a:rPr>
              <a:t>Especializações</a:t>
            </a:r>
          </a:p>
        </p:txBody>
      </p:sp>
      <p:pic>
        <p:nvPicPr>
          <p:cNvPr id="4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9DC717F8-3BF1-4BF5-B196-E12554B05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09" y="1987683"/>
            <a:ext cx="1734316" cy="1734316"/>
          </a:xfrm>
          <a:prstGeom prst="rect">
            <a:avLst/>
          </a:prstGeom>
        </p:spPr>
      </p:pic>
      <p:pic>
        <p:nvPicPr>
          <p:cNvPr id="6" name="Imagem 5" descr="Uma imagem contendo placar&#10;&#10;Descrição gerada automaticamente">
            <a:extLst>
              <a:ext uri="{FF2B5EF4-FFF2-40B4-BE49-F238E27FC236}">
                <a16:creationId xmlns:a16="http://schemas.microsoft.com/office/drawing/2014/main" id="{633D5423-6CEE-4D6F-A82A-1BCB700E84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567" y="2854841"/>
            <a:ext cx="1734316" cy="17343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3FDCFE8-375B-4074-A177-29F9B859D7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725" y="1987683"/>
            <a:ext cx="1734316" cy="17343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C13EE4-0E05-441E-B9AE-F4CDAE5008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83" y="2854841"/>
            <a:ext cx="1734316" cy="17343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5B5A433-AF59-4F76-82E0-5E363F4390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41" y="1987683"/>
            <a:ext cx="1734316" cy="1734316"/>
          </a:xfrm>
          <a:prstGeom prst="rect">
            <a:avLst/>
          </a:prstGeom>
        </p:spPr>
      </p:pic>
      <p:pic>
        <p:nvPicPr>
          <p:cNvPr id="14" name="Imagem 13" descr="Uma imagem contendo texto, placar&#10;&#10;Descrição gerada automaticamente">
            <a:extLst>
              <a:ext uri="{FF2B5EF4-FFF2-40B4-BE49-F238E27FC236}">
                <a16:creationId xmlns:a16="http://schemas.microsoft.com/office/drawing/2014/main" id="{8F513E05-5341-4878-8AB2-D25EE45649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199" y="2849525"/>
            <a:ext cx="1734316" cy="1734316"/>
          </a:xfrm>
          <a:prstGeom prst="rect">
            <a:avLst/>
          </a:prstGeom>
        </p:spPr>
      </p:pic>
      <p:pic>
        <p:nvPicPr>
          <p:cNvPr id="18" name="Imagem 17" descr="Uma imagem contendo placar&#10;&#10;Descrição gerada automaticamente">
            <a:extLst>
              <a:ext uri="{FF2B5EF4-FFF2-40B4-BE49-F238E27FC236}">
                <a16:creationId xmlns:a16="http://schemas.microsoft.com/office/drawing/2014/main" id="{39833D6B-669B-4A62-A57F-943C2EC27B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57" y="1987683"/>
            <a:ext cx="1734316" cy="1734316"/>
          </a:xfrm>
          <a:prstGeom prst="rect">
            <a:avLst/>
          </a:prstGeom>
        </p:spPr>
      </p:pic>
      <p:pic>
        <p:nvPicPr>
          <p:cNvPr id="20" name="Imagem 19" descr="Uma imagem contendo placar&#10;&#10;Descrição gerada automaticamente">
            <a:extLst>
              <a:ext uri="{FF2B5EF4-FFF2-40B4-BE49-F238E27FC236}">
                <a16:creationId xmlns:a16="http://schemas.microsoft.com/office/drawing/2014/main" id="{BDCC1E24-DD35-4D66-A87A-8DB755E0E1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15" y="2849525"/>
            <a:ext cx="1734316" cy="17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25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966</TotalTime>
  <Words>1451</Words>
  <Application>Microsoft Office PowerPoint</Application>
  <PresentationFormat>Apresentação na tela (4:3)</PresentationFormat>
  <Paragraphs>230</Paragraphs>
  <Slides>42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3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Xandon</dc:creator>
  <cp:lastModifiedBy>Carolina Martinelli Massaro</cp:lastModifiedBy>
  <cp:revision>92</cp:revision>
  <dcterms:created xsi:type="dcterms:W3CDTF">2019-03-29T18:29:36Z</dcterms:created>
  <dcterms:modified xsi:type="dcterms:W3CDTF">2020-06-03T19:06:17Z</dcterms:modified>
</cp:coreProperties>
</file>